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18"/>
  </p:notesMasterIdLst>
  <p:sldIdLst>
    <p:sldId id="257" r:id="rId2"/>
    <p:sldId id="397" r:id="rId3"/>
    <p:sldId id="398" r:id="rId4"/>
    <p:sldId id="390" r:id="rId5"/>
    <p:sldId id="389" r:id="rId6"/>
    <p:sldId id="403" r:id="rId7"/>
    <p:sldId id="393" r:id="rId8"/>
    <p:sldId id="394" r:id="rId9"/>
    <p:sldId id="404" r:id="rId10"/>
    <p:sldId id="395" r:id="rId11"/>
    <p:sldId id="401" r:id="rId12"/>
    <p:sldId id="405" r:id="rId13"/>
    <p:sldId id="396" r:id="rId14"/>
    <p:sldId id="385" r:id="rId15"/>
    <p:sldId id="399" r:id="rId16"/>
    <p:sldId id="384" r:id="rId17"/>
  </p:sldIdLst>
  <p:sldSz cx="9144000" cy="6858000" type="screen4x3"/>
  <p:notesSz cx="6858000" cy="9144000"/>
  <p:custDataLst>
    <p:tags r:id="rId1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4B1156A-380E-4F78-BDF5-A606A8083BF9}" styleName="中度样式 4 - 强调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16D9F66E-5EB9-4882-86FB-DCBF35E3C3E4}" styleName="中度样式 4 - 强调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6E25E649-3F16-4E02-A733-19D2CDBF48F0}" styleName="中度样式 3 - 强调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85BE263C-DBD7-4A20-BB59-AAB30ACAA65A}" styleName="中度样式 3 - 强调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EB344D84-9AFB-497E-A393-DC336BA19D2E}" styleName="中度样式 3 - 强调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2210" autoAdjust="0"/>
  </p:normalViewPr>
  <p:slideViewPr>
    <p:cSldViewPr>
      <p:cViewPr varScale="1">
        <p:scale>
          <a:sx n="68" d="100"/>
          <a:sy n="68" d="100"/>
        </p:scale>
        <p:origin x="1446" y="66"/>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237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09DBBB4-006F-4CF4-9F25-4A2D401E7AA2}" type="datetimeFigureOut">
              <a:rPr lang="zh-CN" altLang="en-US" smtClean="0"/>
              <a:pPr/>
              <a:t>2015-10-09</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F0FECFF-A314-4D08-BB07-498C2CFDF4EB}" type="slidenum">
              <a:rPr lang="zh-CN" altLang="en-US" smtClean="0"/>
              <a:pPr/>
              <a:t>‹#›</a:t>
            </a:fld>
            <a:endParaRPr lang="zh-CN" altLang="en-US"/>
          </a:p>
        </p:txBody>
      </p:sp>
    </p:spTree>
    <p:extLst>
      <p:ext uri="{BB962C8B-B14F-4D97-AF65-F5344CB8AC3E}">
        <p14:creationId xmlns:p14="http://schemas.microsoft.com/office/powerpoint/2010/main" val="25643442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slide" Target="../slides/slide16.xml"/><Relationship Id="rId2" Type="http://schemas.openxmlformats.org/officeDocument/2006/relationships/notesMaster" Target="../notesMasters/notesMaster1.xml"/><Relationship Id="rId1" Type="http://schemas.openxmlformats.org/officeDocument/2006/relationships/themeOverride" Target="../theme/themeOverride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b="1" kern="1200" dirty="0" smtClean="0">
                <a:solidFill>
                  <a:schemeClr val="tx1"/>
                </a:solidFill>
                <a:effectLst/>
                <a:latin typeface="+mn-lt"/>
                <a:ea typeface="+mn-ea"/>
                <a:cs typeface="+mn-cs"/>
              </a:rPr>
              <a:t>各位朋友，大家上午好！</a:t>
            </a:r>
            <a:endParaRPr lang="zh-CN" altLang="zh-CN" sz="1200" kern="1200" dirty="0" smtClean="0">
              <a:solidFill>
                <a:schemeClr val="tx1"/>
              </a:solidFill>
              <a:effectLst/>
              <a:latin typeface="+mn-lt"/>
              <a:ea typeface="+mn-ea"/>
              <a:cs typeface="+mn-cs"/>
            </a:endParaRPr>
          </a:p>
          <a:p>
            <a:r>
              <a:rPr lang="zh-CN" altLang="zh-CN" sz="1200" kern="1200" dirty="0" smtClean="0">
                <a:solidFill>
                  <a:schemeClr val="tx1"/>
                </a:solidFill>
                <a:effectLst/>
                <a:latin typeface="+mn-lt"/>
                <a:ea typeface="+mn-ea"/>
                <a:cs typeface="+mn-cs"/>
              </a:rPr>
              <a:t>我是河北中税网华文税务师事务所徐运海。很荣幸接受国税局的邀请，来到土地富饶、人杰地灵的成安县。我代表华文税务师事务所，欢迎大家百忙中抽出宝贵的时间，参加此次交流、培训。我所作为邯郸市唯一的一家</a:t>
            </a:r>
            <a:r>
              <a:rPr lang="en-US" altLang="zh-CN" sz="1200" kern="1200" dirty="0" smtClean="0">
                <a:solidFill>
                  <a:schemeClr val="tx1"/>
                </a:solidFill>
                <a:effectLst/>
                <a:latin typeface="+mn-lt"/>
                <a:ea typeface="+mn-ea"/>
                <a:cs typeface="+mn-cs"/>
              </a:rPr>
              <a:t>A </a:t>
            </a:r>
            <a:r>
              <a:rPr lang="zh-CN" altLang="zh-CN" sz="1200" kern="1200" dirty="0" smtClean="0">
                <a:solidFill>
                  <a:schemeClr val="tx1"/>
                </a:solidFill>
                <a:effectLst/>
                <a:latin typeface="+mn-lt"/>
                <a:ea typeface="+mn-ea"/>
                <a:cs typeface="+mn-cs"/>
              </a:rPr>
              <a:t>级税务师事务所</a:t>
            </a:r>
            <a:r>
              <a:rPr lang="en-US" altLang="zh-CN"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拥有一支高素质的专业团队，我们提供税务顾问、税务审计、税务筹划等相关服务，为客户建立了系统的税务风险防范体系，是邯郸地区最具影响力的财税服务机构之一。</a:t>
            </a:r>
          </a:p>
          <a:p>
            <a:r>
              <a:rPr lang="zh-CN" altLang="zh-CN" sz="1200" kern="1200" dirty="0" smtClean="0">
                <a:solidFill>
                  <a:schemeClr val="tx1"/>
                </a:solidFill>
                <a:effectLst/>
                <a:latin typeface="+mn-lt"/>
                <a:ea typeface="+mn-ea"/>
                <a:cs typeface="+mn-cs"/>
              </a:rPr>
              <a:t>大家都知道啊，为了拉动有效投资、促进技术革新、产业升级、加快发展“中国智造”，近两年来，国家陆续出台了一系列关于固定资产加速折旧优惠政策的文件，来支持企业发展。</a:t>
            </a:r>
          </a:p>
          <a:p>
            <a:endParaRPr lang="zh-CN" altLang="en-US" dirty="0"/>
          </a:p>
        </p:txBody>
      </p:sp>
      <p:sp>
        <p:nvSpPr>
          <p:cNvPr id="4" name="灯片编号占位符 3"/>
          <p:cNvSpPr>
            <a:spLocks noGrp="1"/>
          </p:cNvSpPr>
          <p:nvPr>
            <p:ph type="sldNum" sz="quarter" idx="10"/>
          </p:nvPr>
        </p:nvSpPr>
        <p:spPr/>
        <p:txBody>
          <a:bodyPr/>
          <a:lstStyle/>
          <a:p>
            <a:fld id="{7F0FECFF-A314-4D08-BB07-498C2CFDF4EB}" type="slidenum">
              <a:rPr lang="zh-CN" altLang="en-US" smtClean="0"/>
              <a:pPr/>
              <a:t>1</a:t>
            </a:fld>
            <a:endParaRPr lang="zh-CN" altLang="en-US"/>
          </a:p>
        </p:txBody>
      </p:sp>
    </p:spTree>
    <p:extLst>
      <p:ext uri="{BB962C8B-B14F-4D97-AF65-F5344CB8AC3E}">
        <p14:creationId xmlns:p14="http://schemas.microsoft.com/office/powerpoint/2010/main" val="15701775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0FECFF-A314-4D08-BB07-498C2CFDF4EB}" type="slidenum">
              <a:rPr lang="zh-CN" altLang="en-US" smtClean="0"/>
              <a:pPr/>
              <a:t>11</a:t>
            </a:fld>
            <a:endParaRPr lang="zh-CN" altLang="en-US"/>
          </a:p>
        </p:txBody>
      </p:sp>
    </p:spTree>
    <p:extLst>
      <p:ext uri="{BB962C8B-B14F-4D97-AF65-F5344CB8AC3E}">
        <p14:creationId xmlns:p14="http://schemas.microsoft.com/office/powerpoint/2010/main" val="29276430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F0FECFF-A314-4D08-BB07-498C2CFDF4EB}" type="slidenum">
              <a:rPr lang="zh-CN" altLang="en-US" smtClean="0"/>
              <a:pPr/>
              <a:t>12</a:t>
            </a:fld>
            <a:endParaRPr lang="zh-CN" altLang="en-US"/>
          </a:p>
        </p:txBody>
      </p:sp>
    </p:spTree>
    <p:extLst>
      <p:ext uri="{BB962C8B-B14F-4D97-AF65-F5344CB8AC3E}">
        <p14:creationId xmlns:p14="http://schemas.microsoft.com/office/powerpoint/2010/main" val="22357168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研发费用加计扣除按照会计口径</a:t>
            </a:r>
            <a:endParaRPr lang="zh-CN" altLang="en-US" dirty="0"/>
          </a:p>
        </p:txBody>
      </p:sp>
      <p:sp>
        <p:nvSpPr>
          <p:cNvPr id="4" name="灯片编号占位符 3"/>
          <p:cNvSpPr>
            <a:spLocks noGrp="1"/>
          </p:cNvSpPr>
          <p:nvPr>
            <p:ph type="sldNum" sz="quarter" idx="10"/>
          </p:nvPr>
        </p:nvSpPr>
        <p:spPr/>
        <p:txBody>
          <a:bodyPr/>
          <a:lstStyle/>
          <a:p>
            <a:fld id="{7F0FECFF-A314-4D08-BB07-498C2CFDF4EB}" type="slidenum">
              <a:rPr lang="zh-CN" altLang="en-US" smtClean="0"/>
              <a:pPr/>
              <a:t>13</a:t>
            </a:fld>
            <a:endParaRPr lang="zh-CN" altLang="en-US"/>
          </a:p>
        </p:txBody>
      </p:sp>
    </p:spTree>
    <p:extLst>
      <p:ext uri="{BB962C8B-B14F-4D97-AF65-F5344CB8AC3E}">
        <p14:creationId xmlns:p14="http://schemas.microsoft.com/office/powerpoint/2010/main" val="107143981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由于报表不支持，四个领域的企业暂时无法享受优惠</a:t>
            </a:r>
            <a:endParaRPr lang="zh-CN" altLang="en-US" dirty="0"/>
          </a:p>
        </p:txBody>
      </p:sp>
      <p:sp>
        <p:nvSpPr>
          <p:cNvPr id="4" name="灯片编号占位符 3"/>
          <p:cNvSpPr>
            <a:spLocks noGrp="1"/>
          </p:cNvSpPr>
          <p:nvPr>
            <p:ph type="sldNum" sz="quarter" idx="10"/>
          </p:nvPr>
        </p:nvSpPr>
        <p:spPr/>
        <p:txBody>
          <a:bodyPr/>
          <a:lstStyle/>
          <a:p>
            <a:fld id="{7F0FECFF-A314-4D08-BB07-498C2CFDF4EB}" type="slidenum">
              <a:rPr lang="zh-CN" altLang="en-US" smtClean="0"/>
              <a:pPr/>
              <a:t>15</a:t>
            </a:fld>
            <a:endParaRPr lang="zh-CN" altLang="en-US"/>
          </a:p>
        </p:txBody>
      </p:sp>
    </p:spTree>
    <p:extLst>
      <p:ext uri="{BB962C8B-B14F-4D97-AF65-F5344CB8AC3E}">
        <p14:creationId xmlns:p14="http://schemas.microsoft.com/office/powerpoint/2010/main" val="5267830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p:cSld>
    <p:bg bwMode="auto">
      <p:bgPr>
        <a:solidFill>
          <a:srgbClr val="FFFFFF"/>
        </a:solidFill>
        <a:effectLst/>
      </p:bgPr>
    </p:bg>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p:sp>
      <p:sp>
        <p:nvSpPr>
          <p:cNvPr id="4099" name="备注占位符 2"/>
          <p:cNvSpPr>
            <a:spLocks noGrp="1"/>
          </p:cNvSpPr>
          <p:nvPr>
            <p:ph type="body" idx="1"/>
          </p:nvPr>
        </p:nvSpPr>
        <p:spPr>
          <a:noFill/>
          <a:extLst>
            <a:ext uri="{91240B29-F687-4F45-9708-019B960494DF}">
              <a14:hiddenLine xmlns:a14="http://schemas.microsoft.com/office/drawing/2010/main" w="12700">
                <a:solidFill>
                  <a:srgbClr val="000000"/>
                </a:solidFill>
                <a:miter lim="800000"/>
                <a:headEnd/>
                <a:tailEnd/>
              </a14:hiddenLine>
            </a:ext>
          </a:extLst>
        </p:spPr>
        <p:txBody>
          <a:bodyPr anchor="t"/>
          <a:lstStyle/>
          <a:p>
            <a:pPr eaLnBrk="1" hangingPunct="1">
              <a:spcBef>
                <a:spcPct val="0"/>
              </a:spcBef>
            </a:pPr>
            <a:endParaRPr lang="zh-CN" altLang="en-US" dirty="0" smtClean="0"/>
          </a:p>
        </p:txBody>
      </p:sp>
      <p:sp>
        <p:nvSpPr>
          <p:cNvPr id="4100" name="灯片编号占位符 3"/>
          <p:cNvSpPr txBox="1">
            <a:spLocks noGrp="1" noChangeArrowheads="1"/>
          </p:cNvSpPr>
          <p:nvPr/>
        </p:nvSpPr>
        <p:spPr bwMode="auto">
          <a:xfrm>
            <a:off x="3884613" y="8685213"/>
            <a:ext cx="2971800" cy="458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b"/>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algn="r" eaLnBrk="1" hangingPunct="1">
              <a:buFont typeface="Arial" panose="020B0604020202020204" pitchFamily="34" charset="0"/>
              <a:buNone/>
            </a:pPr>
            <a:fld id="{9996C56C-81EA-422E-8682-D1BA85360745}" type="slidenum">
              <a:rPr lang="zh-CN" altLang="en-US" sz="1200">
                <a:latin typeface="Calibri" panose="020F0502020204030204" pitchFamily="34" charset="0"/>
                <a:ea typeface="宋体" panose="02010600030101010101" pitchFamily="2" charset="-122"/>
              </a:rPr>
              <a:pPr algn="r" eaLnBrk="1" hangingPunct="1">
                <a:buFont typeface="Arial" panose="020B0604020202020204" pitchFamily="34" charset="0"/>
                <a:buNone/>
              </a:pPr>
              <a:t>16</a:t>
            </a:fld>
            <a:endParaRPr lang="zh-CN" altLang="en-US" sz="1200">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558936871"/>
      </p:ext>
    </p:extLst>
  </p:cSld>
  <p:clrMapOvr>
    <a:overrideClrMapping bg1="lt1" tx1="dk1" bg2="lt2" tx2="dk2" accent1="accent1" accent2="accent2" accent3="accent3" accent4="accent4" accent5="accent5" accent6="accent6" hlink="hlink" folHlink="folHlink"/>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14</a:t>
            </a:r>
            <a:r>
              <a:rPr lang="zh-CN" altLang="en-US" dirty="0" smtClean="0"/>
              <a:t>年出台的政策，主要</a:t>
            </a:r>
            <a:r>
              <a:rPr lang="zh-CN" altLang="en-US" dirty="0" smtClean="0"/>
              <a:t>针对</a:t>
            </a:r>
            <a:r>
              <a:rPr lang="zh-CN" altLang="en-US" sz="1200" b="0" i="0" kern="1200" dirty="0" smtClean="0">
                <a:solidFill>
                  <a:schemeClr val="tx1"/>
                </a:solidFill>
                <a:effectLst/>
                <a:latin typeface="+mn-lt"/>
                <a:ea typeface="+mn-ea"/>
                <a:cs typeface="+mn-cs"/>
              </a:rPr>
              <a:t>生物药品制造业，专用设备制造业，铁路、船舶、航空航天和其他运输设备制造业，计算机、通信和其他电子设备制造业，仪器仪表制造业，信息传输、软件和信息技术服务业等</a:t>
            </a:r>
            <a:r>
              <a:rPr lang="zh-CN" altLang="en-US" dirty="0" smtClean="0"/>
              <a:t>六</a:t>
            </a:r>
            <a:r>
              <a:rPr lang="zh-CN" altLang="en-US" dirty="0" smtClean="0"/>
              <a:t>大行业固定资产加速折旧的优惠政策。</a:t>
            </a:r>
            <a:endParaRPr lang="zh-CN" altLang="en-US" dirty="0"/>
          </a:p>
        </p:txBody>
      </p:sp>
      <p:sp>
        <p:nvSpPr>
          <p:cNvPr id="4" name="灯片编号占位符 3"/>
          <p:cNvSpPr>
            <a:spLocks noGrp="1"/>
          </p:cNvSpPr>
          <p:nvPr>
            <p:ph type="sldNum" sz="quarter" idx="10"/>
          </p:nvPr>
        </p:nvSpPr>
        <p:spPr/>
        <p:txBody>
          <a:bodyPr/>
          <a:lstStyle/>
          <a:p>
            <a:fld id="{7F0FECFF-A314-4D08-BB07-498C2CFDF4EB}" type="slidenum">
              <a:rPr lang="zh-CN" altLang="en-US" smtClean="0"/>
              <a:pPr/>
              <a:t>2</a:t>
            </a:fld>
            <a:endParaRPr lang="zh-CN" altLang="en-US"/>
          </a:p>
        </p:txBody>
      </p:sp>
    </p:spTree>
    <p:extLst>
      <p:ext uri="{BB962C8B-B14F-4D97-AF65-F5344CB8AC3E}">
        <p14:creationId xmlns:p14="http://schemas.microsoft.com/office/powerpoint/2010/main" val="20333352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对轻工、纺织、机械、汽车等四个领域中的重点行业</a:t>
            </a:r>
            <a:endParaRPr lang="zh-CN" altLang="en-US" dirty="0"/>
          </a:p>
        </p:txBody>
      </p:sp>
      <p:sp>
        <p:nvSpPr>
          <p:cNvPr id="4" name="灯片编号占位符 3"/>
          <p:cNvSpPr>
            <a:spLocks noGrp="1"/>
          </p:cNvSpPr>
          <p:nvPr>
            <p:ph type="sldNum" sz="quarter" idx="10"/>
          </p:nvPr>
        </p:nvSpPr>
        <p:spPr/>
        <p:txBody>
          <a:bodyPr/>
          <a:lstStyle/>
          <a:p>
            <a:fld id="{7F0FECFF-A314-4D08-BB07-498C2CFDF4EB}" type="slidenum">
              <a:rPr lang="zh-CN" altLang="en-US" smtClean="0"/>
              <a:pPr/>
              <a:t>3</a:t>
            </a:fld>
            <a:endParaRPr lang="zh-CN" altLang="en-US"/>
          </a:p>
        </p:txBody>
      </p:sp>
    </p:spTree>
    <p:extLst>
      <p:ext uri="{BB962C8B-B14F-4D97-AF65-F5344CB8AC3E}">
        <p14:creationId xmlns:p14="http://schemas.microsoft.com/office/powerpoint/2010/main" val="17611140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100" dirty="0" smtClean="0"/>
              <a:t>企业所得税法第六条规定了九项收入，包括销售货物收入，提供劳务收入，转让财产收入，股息、红利等权益性投资收益，利息收入，租金收入，特许权使用费收入，接受捐赠收入，其他收入。这其中有的收入在会计上不计入收入，如“股息、红利等权益性投资收益”（会计上计入投资收益或冲减长期股权投资成本）、“利息收入”（会计上计入财务费用贷方）等。因此，范围远大于企业会计收入，分母（收入总额）越大，企业主营业务收入（分子）占比越小，因此企业须倍加注意。</a:t>
            </a:r>
            <a:endParaRPr lang="zh-CN" altLang="en-US" sz="1100" dirty="0"/>
          </a:p>
        </p:txBody>
      </p:sp>
      <p:sp>
        <p:nvSpPr>
          <p:cNvPr id="4" name="灯片编号占位符 3"/>
          <p:cNvSpPr>
            <a:spLocks noGrp="1"/>
          </p:cNvSpPr>
          <p:nvPr>
            <p:ph type="sldNum" sz="quarter" idx="10"/>
          </p:nvPr>
        </p:nvSpPr>
        <p:spPr/>
        <p:txBody>
          <a:bodyPr/>
          <a:lstStyle/>
          <a:p>
            <a:fld id="{8E5AD5AB-64C5-4881-B569-DDCDDDB48E96}" type="slidenum">
              <a:rPr lang="zh-CN" altLang="en-US" smtClean="0"/>
              <a:t>4</a:t>
            </a:fld>
            <a:endParaRPr lang="zh-CN" altLang="en-US"/>
          </a:p>
        </p:txBody>
      </p:sp>
    </p:spTree>
    <p:extLst>
      <p:ext uri="{BB962C8B-B14F-4D97-AF65-F5344CB8AC3E}">
        <p14:creationId xmlns:p14="http://schemas.microsoft.com/office/powerpoint/2010/main" val="418313583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8E5AD5AB-64C5-4881-B569-DDCDDDB48E96}" type="slidenum">
              <a:rPr lang="zh-CN" altLang="en-US" smtClean="0"/>
              <a:t>5</a:t>
            </a:fld>
            <a:endParaRPr lang="zh-CN" altLang="en-US"/>
          </a:p>
        </p:txBody>
      </p:sp>
    </p:spTree>
    <p:extLst>
      <p:ext uri="{BB962C8B-B14F-4D97-AF65-F5344CB8AC3E}">
        <p14:creationId xmlns:p14="http://schemas.microsoft.com/office/powerpoint/2010/main" val="14168785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zh-CN" sz="1200" kern="1200" dirty="0" smtClean="0">
                <a:solidFill>
                  <a:schemeClr val="tx1"/>
                </a:solidFill>
                <a:effectLst/>
                <a:latin typeface="+mn-lt"/>
                <a:ea typeface="+mn-ea"/>
                <a:cs typeface="+mn-cs"/>
              </a:rPr>
              <a:t>企业以货币形式和非货币形式从各种来源取得的收入。包括：销售货物收入；提供劳务收入</a:t>
            </a:r>
            <a:r>
              <a:rPr lang="zh-CN" altLang="en-US"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转让财产收入；股息、红利等权益性投资收益</a:t>
            </a:r>
            <a:r>
              <a:rPr lang="zh-CN" altLang="en-US"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利息收入；租金收入</a:t>
            </a:r>
            <a:r>
              <a:rPr lang="zh-CN" altLang="en-US"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特许权使用费收入</a:t>
            </a:r>
            <a:r>
              <a:rPr lang="zh-CN" altLang="en-US"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接受捐赠收入</a:t>
            </a:r>
            <a:r>
              <a:rPr lang="zh-CN" altLang="en-US" sz="1200" kern="1200" dirty="0" smtClean="0">
                <a:solidFill>
                  <a:schemeClr val="tx1"/>
                </a:solidFill>
                <a:effectLst/>
                <a:latin typeface="+mn-lt"/>
                <a:ea typeface="+mn-ea"/>
                <a:cs typeface="+mn-cs"/>
              </a:rPr>
              <a:t>；</a:t>
            </a:r>
            <a:r>
              <a:rPr lang="zh-CN" altLang="zh-CN" sz="1200" kern="1200" dirty="0" smtClean="0">
                <a:solidFill>
                  <a:schemeClr val="tx1"/>
                </a:solidFill>
                <a:effectLst/>
                <a:latin typeface="+mn-lt"/>
                <a:ea typeface="+mn-ea"/>
                <a:cs typeface="+mn-cs"/>
              </a:rPr>
              <a:t>其他收入。</a:t>
            </a:r>
          </a:p>
          <a:p>
            <a:endParaRPr lang="zh-CN" altLang="en-US" dirty="0"/>
          </a:p>
        </p:txBody>
      </p:sp>
      <p:sp>
        <p:nvSpPr>
          <p:cNvPr id="4" name="灯片编号占位符 3"/>
          <p:cNvSpPr>
            <a:spLocks noGrp="1"/>
          </p:cNvSpPr>
          <p:nvPr>
            <p:ph type="sldNum" sz="quarter" idx="10"/>
          </p:nvPr>
        </p:nvSpPr>
        <p:spPr/>
        <p:txBody>
          <a:bodyPr/>
          <a:lstStyle/>
          <a:p>
            <a:fld id="{7F0FECFF-A314-4D08-BB07-498C2CFDF4EB}" type="slidenum">
              <a:rPr lang="zh-CN" altLang="en-US" smtClean="0"/>
              <a:pPr/>
              <a:t>6</a:t>
            </a:fld>
            <a:endParaRPr lang="zh-CN" altLang="en-US"/>
          </a:p>
        </p:txBody>
      </p:sp>
    </p:spTree>
    <p:extLst>
      <p:ext uri="{BB962C8B-B14F-4D97-AF65-F5344CB8AC3E}">
        <p14:creationId xmlns:p14="http://schemas.microsoft.com/office/powerpoint/2010/main" val="179691272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企业的固定资产既符合本次优惠政策条件，又符合软件产业和集成电路产业等其他加速折旧优惠政策条件，可由企业选择其中一项加速折旧优惠政策执行，且一经选择，不得改变。</a:t>
            </a:r>
            <a:r>
              <a:rPr lang="zh-CN" altLang="zh-CN" sz="1200" kern="1200" dirty="0" smtClean="0">
                <a:solidFill>
                  <a:schemeClr val="tx1"/>
                </a:solidFill>
                <a:effectLst/>
                <a:latin typeface="+mn-lt"/>
                <a:ea typeface="+mn-ea"/>
                <a:cs typeface="+mn-cs"/>
              </a:rPr>
              <a:t>预缴申报时，须同时报送《固定资产加速折旧（扣除）</a:t>
            </a:r>
            <a:r>
              <a:rPr lang="zh-CN" altLang="en-US" sz="1200" kern="1200" dirty="0" smtClean="0">
                <a:solidFill>
                  <a:schemeClr val="tx1"/>
                </a:solidFill>
                <a:effectLst/>
                <a:latin typeface="+mn-lt"/>
                <a:ea typeface="+mn-ea"/>
                <a:cs typeface="+mn-cs"/>
              </a:rPr>
              <a:t>明细</a:t>
            </a:r>
            <a:r>
              <a:rPr lang="zh-CN" altLang="zh-CN" sz="1200" kern="1200" dirty="0" smtClean="0">
                <a:solidFill>
                  <a:schemeClr val="tx1"/>
                </a:solidFill>
                <a:effectLst/>
                <a:latin typeface="+mn-lt"/>
                <a:ea typeface="+mn-ea"/>
                <a:cs typeface="+mn-cs"/>
              </a:rPr>
              <a:t>表》</a:t>
            </a:r>
            <a:endParaRPr lang="en-US" altLang="zh-CN"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zh-CN" altLang="zh-CN" sz="1200" kern="1200" dirty="0" smtClean="0">
                <a:solidFill>
                  <a:schemeClr val="tx1"/>
                </a:solidFill>
                <a:effectLst/>
                <a:latin typeface="+mn-lt"/>
                <a:ea typeface="+mn-ea"/>
                <a:cs typeface="+mn-cs"/>
              </a:rPr>
              <a:t>年度申报时，实行事后备案管理，并按要求报送相关资料。 </a:t>
            </a:r>
          </a:p>
        </p:txBody>
      </p:sp>
      <p:sp>
        <p:nvSpPr>
          <p:cNvPr id="4" name="灯片编号占位符 3"/>
          <p:cNvSpPr>
            <a:spLocks noGrp="1"/>
          </p:cNvSpPr>
          <p:nvPr>
            <p:ph type="sldNum" sz="quarter" idx="10"/>
          </p:nvPr>
        </p:nvSpPr>
        <p:spPr/>
        <p:txBody>
          <a:bodyPr/>
          <a:lstStyle/>
          <a:p>
            <a:fld id="{8E5AD5AB-64C5-4881-B569-DDCDDDB48E96}" type="slidenum">
              <a:rPr lang="zh-CN" altLang="en-US" smtClean="0"/>
              <a:t>7</a:t>
            </a:fld>
            <a:endParaRPr lang="zh-CN" altLang="en-US"/>
          </a:p>
        </p:txBody>
      </p:sp>
    </p:spTree>
    <p:extLst>
      <p:ext uri="{BB962C8B-B14F-4D97-AF65-F5344CB8AC3E}">
        <p14:creationId xmlns:p14="http://schemas.microsoft.com/office/powerpoint/2010/main" val="16204117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你把你的固定资产卖给我，我把我的固定资产卖给你，是不是可以享受这个政策？</a:t>
            </a:r>
            <a:endParaRPr lang="zh-CN" altLang="en-US" dirty="0"/>
          </a:p>
        </p:txBody>
      </p:sp>
      <p:sp>
        <p:nvSpPr>
          <p:cNvPr id="4" name="灯片编号占位符 3"/>
          <p:cNvSpPr>
            <a:spLocks noGrp="1"/>
          </p:cNvSpPr>
          <p:nvPr>
            <p:ph type="sldNum" sz="quarter" idx="10"/>
          </p:nvPr>
        </p:nvSpPr>
        <p:spPr/>
        <p:txBody>
          <a:bodyPr/>
          <a:lstStyle/>
          <a:p>
            <a:fld id="{8E5AD5AB-64C5-4881-B569-DDCDDDB48E96}" type="slidenum">
              <a:rPr lang="zh-CN" altLang="en-US" smtClean="0"/>
              <a:t>8</a:t>
            </a:fld>
            <a:endParaRPr lang="zh-CN" altLang="en-US"/>
          </a:p>
        </p:txBody>
      </p:sp>
    </p:spTree>
    <p:extLst>
      <p:ext uri="{BB962C8B-B14F-4D97-AF65-F5344CB8AC3E}">
        <p14:creationId xmlns:p14="http://schemas.microsoft.com/office/powerpoint/2010/main" val="27188847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你把你的固定资产卖给我，我把我的固定资产卖给你，是不是可以享受这个政策？</a:t>
            </a:r>
            <a:endParaRPr lang="zh-CN" altLang="en-US" dirty="0"/>
          </a:p>
        </p:txBody>
      </p:sp>
      <p:sp>
        <p:nvSpPr>
          <p:cNvPr id="4" name="灯片编号占位符 3"/>
          <p:cNvSpPr>
            <a:spLocks noGrp="1"/>
          </p:cNvSpPr>
          <p:nvPr>
            <p:ph type="sldNum" sz="quarter" idx="10"/>
          </p:nvPr>
        </p:nvSpPr>
        <p:spPr/>
        <p:txBody>
          <a:bodyPr/>
          <a:lstStyle/>
          <a:p>
            <a:fld id="{8E5AD5AB-64C5-4881-B569-DDCDDDB48E96}" type="slidenum">
              <a:rPr lang="zh-CN" altLang="en-US" smtClean="0"/>
              <a:t>9</a:t>
            </a:fld>
            <a:endParaRPr lang="zh-CN" altLang="en-US"/>
          </a:p>
        </p:txBody>
      </p:sp>
    </p:spTree>
    <p:extLst>
      <p:ext uri="{BB962C8B-B14F-4D97-AF65-F5344CB8AC3E}">
        <p14:creationId xmlns:p14="http://schemas.microsoft.com/office/powerpoint/2010/main" val="354987802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标题幻灯片">
    <p:spTree>
      <p:nvGrpSpPr>
        <p:cNvPr id="1" name=""/>
        <p:cNvGrpSpPr/>
        <p:nvPr/>
      </p:nvGrpSpPr>
      <p:grpSpPr>
        <a:xfrm>
          <a:off x="0" y="0"/>
          <a:ext cx="0" cy="0"/>
          <a:chOff x="0" y="0"/>
          <a:chExt cx="0" cy="0"/>
        </a:xfrm>
      </p:grpSpPr>
      <p:cxnSp>
        <p:nvCxnSpPr>
          <p:cNvPr id="8" name="直接连接符 7"/>
          <p:cNvCxnSpPr/>
          <p:nvPr/>
        </p:nvCxnSpPr>
        <p:spPr>
          <a:xfrm>
            <a:off x="0" y="3036097"/>
            <a:ext cx="7924798" cy="0"/>
          </a:xfrm>
          <a:prstGeom prst="line">
            <a:avLst/>
          </a:prstGeom>
          <a:ln w="19050"/>
        </p:spPr>
        <p:style>
          <a:lnRef idx="1">
            <a:schemeClr val="accent1"/>
          </a:lnRef>
          <a:fillRef idx="0">
            <a:schemeClr val="accent1"/>
          </a:fillRef>
          <a:effectRef idx="0">
            <a:schemeClr val="accent1"/>
          </a:effectRef>
          <a:fontRef idx="minor">
            <a:schemeClr val="tx1"/>
          </a:fontRef>
        </p:style>
      </p:cxnSp>
      <p:pic>
        <p:nvPicPr>
          <p:cNvPr id="19" name="图片 1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5482" y="1623046"/>
            <a:ext cx="3774607" cy="3631693"/>
          </a:xfrm>
          <a:prstGeom prst="rect">
            <a:avLst/>
          </a:prstGeom>
        </p:spPr>
      </p:pic>
      <p:sp>
        <p:nvSpPr>
          <p:cNvPr id="2" name="KSO_CT1"/>
          <p:cNvSpPr>
            <a:spLocks noGrp="1"/>
          </p:cNvSpPr>
          <p:nvPr>
            <p:ph type="ctrTitle" hasCustomPrompt="1"/>
          </p:nvPr>
        </p:nvSpPr>
        <p:spPr>
          <a:xfrm>
            <a:off x="2902947" y="1323703"/>
            <a:ext cx="5021851" cy="1697154"/>
          </a:xfrm>
          <a:noFill/>
        </p:spPr>
        <p:txBody>
          <a:bodyPr lIns="0" tIns="0" rIns="0" bIns="0" anchor="b">
            <a:normAutofit/>
          </a:bodyPr>
          <a:lstStyle>
            <a:lvl1pPr algn="l">
              <a:defRPr sz="3200" b="0" i="0" baseline="0">
                <a:latin typeface="Arial" panose="020B0604020202020204" pitchFamily="34" charset="0"/>
                <a:ea typeface="黑体" panose="02010609060101010101" pitchFamily="49" charset="-122"/>
              </a:defRPr>
            </a:lvl1pPr>
          </a:lstStyle>
          <a:p>
            <a:r>
              <a:rPr lang="zh-CN" altLang="en-US" dirty="0" smtClean="0"/>
              <a:t>此处添加您的标题</a:t>
            </a:r>
            <a:endParaRPr lang="en-US" dirty="0"/>
          </a:p>
        </p:txBody>
      </p:sp>
      <p:sp>
        <p:nvSpPr>
          <p:cNvPr id="3" name="KSO_CT2"/>
          <p:cNvSpPr>
            <a:spLocks noGrp="1"/>
          </p:cNvSpPr>
          <p:nvPr>
            <p:ph type="subTitle" idx="1" hasCustomPrompt="1"/>
          </p:nvPr>
        </p:nvSpPr>
        <p:spPr>
          <a:xfrm>
            <a:off x="5042264" y="3164563"/>
            <a:ext cx="3622766" cy="377293"/>
          </a:xfrm>
          <a:noFill/>
        </p:spPr>
        <p:txBody>
          <a:bodyPr anchor="ctr">
            <a:noAutofit/>
          </a:bodyPr>
          <a:lstStyle>
            <a:lvl1pPr marL="0" indent="0" algn="l">
              <a:buNone/>
              <a:defRPr sz="1800">
                <a:solidFill>
                  <a:schemeClr val="tx1">
                    <a:lumMod val="60000"/>
                    <a:lumOff val="4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smtClean="0"/>
              <a:t>单击此处添加您的副标题</a:t>
            </a:r>
            <a:endParaRPr lang="en-US" dirty="0"/>
          </a:p>
        </p:txBody>
      </p:sp>
      <p:sp>
        <p:nvSpPr>
          <p:cNvPr id="4" name="KSO_FD"/>
          <p:cNvSpPr>
            <a:spLocks noGrp="1"/>
          </p:cNvSpPr>
          <p:nvPr>
            <p:ph type="dt" sz="half" idx="10"/>
          </p:nvPr>
        </p:nvSpPr>
        <p:spPr/>
        <p:txBody>
          <a:bodyPr/>
          <a:lstStyle/>
          <a:p>
            <a:fld id="{0A0913D8-59CF-46A3-89D8-A36AB36CD2A9}" type="datetimeFigureOut">
              <a:rPr lang="zh-CN" altLang="en-US" smtClean="0"/>
              <a:pPr/>
              <a:t>2015-10-09</a:t>
            </a:fld>
            <a:endParaRPr lang="zh-CN" altLang="en-US"/>
          </a:p>
        </p:txBody>
      </p:sp>
      <p:sp>
        <p:nvSpPr>
          <p:cNvPr id="5" name="KSO_FT"/>
          <p:cNvSpPr>
            <a:spLocks noGrp="1"/>
          </p:cNvSpPr>
          <p:nvPr>
            <p:ph type="ftr" sz="quarter" idx="11"/>
          </p:nvPr>
        </p:nvSpPr>
        <p:spPr/>
        <p:txBody>
          <a:bodyPr/>
          <a:lstStyle/>
          <a:p>
            <a:endParaRPr lang="zh-CN" altLang="en-US"/>
          </a:p>
        </p:txBody>
      </p:sp>
      <p:sp>
        <p:nvSpPr>
          <p:cNvPr id="6" name="KSO_FN"/>
          <p:cNvSpPr>
            <a:spLocks noGrp="1"/>
          </p:cNvSpPr>
          <p:nvPr>
            <p:ph type="sldNum" sz="quarter" idx="12"/>
          </p:nvPr>
        </p:nvSpPr>
        <p:spPr/>
        <p:txBody>
          <a:bodyPr/>
          <a:lstStyle/>
          <a:p>
            <a:fld id="{221E5120-C8C4-4748-887E-A6FF1A7C9A36}" type="slidenum">
              <a:rPr lang="zh-CN" altLang="en-US" smtClean="0"/>
              <a:pPr/>
              <a:t>‹#›</a:t>
            </a:fld>
            <a:endParaRPr lang="zh-CN" altLang="en-US"/>
          </a:p>
        </p:txBody>
      </p:sp>
      <p:cxnSp>
        <p:nvCxnSpPr>
          <p:cNvPr id="11" name="直接连接符 10"/>
          <p:cNvCxnSpPr/>
          <p:nvPr/>
        </p:nvCxnSpPr>
        <p:spPr>
          <a:xfrm>
            <a:off x="5042264" y="3133099"/>
            <a:ext cx="4101737"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6633888"/>
      </p:ext>
    </p:extLst>
  </p:cSld>
  <p:clrMapOvr>
    <a:masterClrMapping/>
  </p:clrMapOvr>
  <p:extLst mod="1">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KSO_BT1"/>
          <p:cNvSpPr>
            <a:spLocks noGrp="1"/>
          </p:cNvSpPr>
          <p:nvPr>
            <p:ph type="title"/>
          </p:nvPr>
        </p:nvSpPr>
        <p:spPr>
          <a:xfrm>
            <a:off x="934644" y="457200"/>
            <a:ext cx="2949178" cy="1600200"/>
          </a:xfrm>
        </p:spPr>
        <p:txBody>
          <a:bodyPr anchor="b"/>
          <a:lstStyle>
            <a:lvl1pPr>
              <a:defRPr sz="3200"/>
            </a:lvl1pPr>
          </a:lstStyle>
          <a:p>
            <a:r>
              <a:rPr lang="zh-CN" altLang="en-US" smtClean="0"/>
              <a:t>单击此处编辑母版标题样式</a:t>
            </a:r>
            <a:endParaRPr lang="en-US" dirty="0"/>
          </a:p>
        </p:txBody>
      </p:sp>
      <p:sp>
        <p:nvSpPr>
          <p:cNvPr id="3" name="KSO_BC1"/>
          <p:cNvSpPr>
            <a:spLocks noGrp="1" noChangeAspect="1"/>
          </p:cNvSpPr>
          <p:nvPr>
            <p:ph type="pic" idx="1"/>
          </p:nvPr>
        </p:nvSpPr>
        <p:spPr>
          <a:xfrm>
            <a:off x="4082125"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KSO_BC2"/>
          <p:cNvSpPr>
            <a:spLocks noGrp="1"/>
          </p:cNvSpPr>
          <p:nvPr>
            <p:ph type="body" sz="half" idx="2"/>
          </p:nvPr>
        </p:nvSpPr>
        <p:spPr>
          <a:xfrm>
            <a:off x="934644"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KSO_FD"/>
          <p:cNvSpPr>
            <a:spLocks noGrp="1"/>
          </p:cNvSpPr>
          <p:nvPr>
            <p:ph type="dt" sz="half" idx="10"/>
          </p:nvPr>
        </p:nvSpPr>
        <p:spPr/>
        <p:txBody>
          <a:bodyPr/>
          <a:lstStyle/>
          <a:p>
            <a:fld id="{0A0913D8-59CF-46A3-89D8-A36AB36CD2A9}" type="datetimeFigureOut">
              <a:rPr lang="zh-CN" altLang="en-US" smtClean="0"/>
              <a:pPr/>
              <a:t>2015-10-09</a:t>
            </a:fld>
            <a:endParaRPr lang="zh-CN" altLang="en-US"/>
          </a:p>
        </p:txBody>
      </p:sp>
      <p:sp>
        <p:nvSpPr>
          <p:cNvPr id="6" name="KSO_FT"/>
          <p:cNvSpPr>
            <a:spLocks noGrp="1"/>
          </p:cNvSpPr>
          <p:nvPr>
            <p:ph type="ftr" sz="quarter" idx="11"/>
          </p:nvPr>
        </p:nvSpPr>
        <p:spPr/>
        <p:txBody>
          <a:bodyPr/>
          <a:lstStyle/>
          <a:p>
            <a:endParaRPr lang="zh-CN" altLang="en-US"/>
          </a:p>
        </p:txBody>
      </p:sp>
      <p:sp>
        <p:nvSpPr>
          <p:cNvPr id="7" name="KSO_FN"/>
          <p:cNvSpPr>
            <a:spLocks noGrp="1"/>
          </p:cNvSpPr>
          <p:nvPr>
            <p:ph type="sldNum" sz="quarter" idx="12"/>
          </p:nvPr>
        </p:nvSpPr>
        <p:spPr/>
        <p:txBody>
          <a:bodyPr/>
          <a:lstStyle/>
          <a:p>
            <a:fld id="{221E5120-C8C4-4748-887E-A6FF1A7C9A36}" type="slidenum">
              <a:rPr lang="zh-CN" altLang="en-US" smtClean="0"/>
              <a:pPr/>
              <a:t>‹#›</a:t>
            </a:fld>
            <a:endParaRPr lang="zh-CN" altLang="en-US"/>
          </a:p>
        </p:txBody>
      </p:sp>
    </p:spTree>
    <p:extLst>
      <p:ext uri="{BB962C8B-B14F-4D97-AF65-F5344CB8AC3E}">
        <p14:creationId xmlns:p14="http://schemas.microsoft.com/office/powerpoint/2010/main" val="1177649929"/>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标题和竖排文字">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smtClean="0"/>
              <a:t>单击此处编辑母版标题样式</a:t>
            </a:r>
            <a:endParaRPr lang="en-US" dirty="0"/>
          </a:p>
        </p:txBody>
      </p:sp>
      <p:sp>
        <p:nvSpPr>
          <p:cNvPr id="3" name="KSO_BC1"/>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p:txBody>
      </p:sp>
      <p:sp>
        <p:nvSpPr>
          <p:cNvPr id="4" name="KSO_FD"/>
          <p:cNvSpPr>
            <a:spLocks noGrp="1"/>
          </p:cNvSpPr>
          <p:nvPr>
            <p:ph type="dt" sz="half" idx="10"/>
          </p:nvPr>
        </p:nvSpPr>
        <p:spPr/>
        <p:txBody>
          <a:bodyPr/>
          <a:lstStyle/>
          <a:p>
            <a:fld id="{0A0913D8-59CF-46A3-89D8-A36AB36CD2A9}" type="datetimeFigureOut">
              <a:rPr lang="zh-CN" altLang="en-US" smtClean="0"/>
              <a:pPr/>
              <a:t>2015-10-09</a:t>
            </a:fld>
            <a:endParaRPr lang="zh-CN" altLang="en-US"/>
          </a:p>
        </p:txBody>
      </p:sp>
      <p:sp>
        <p:nvSpPr>
          <p:cNvPr id="5" name="KSO_FT"/>
          <p:cNvSpPr>
            <a:spLocks noGrp="1"/>
          </p:cNvSpPr>
          <p:nvPr>
            <p:ph type="ftr" sz="quarter" idx="11"/>
          </p:nvPr>
        </p:nvSpPr>
        <p:spPr/>
        <p:txBody>
          <a:bodyPr/>
          <a:lstStyle/>
          <a:p>
            <a:endParaRPr lang="zh-CN" altLang="en-US"/>
          </a:p>
        </p:txBody>
      </p:sp>
      <p:sp>
        <p:nvSpPr>
          <p:cNvPr id="6" name="KSO_FN"/>
          <p:cNvSpPr>
            <a:spLocks noGrp="1"/>
          </p:cNvSpPr>
          <p:nvPr>
            <p:ph type="sldNum" sz="quarter" idx="12"/>
          </p:nvPr>
        </p:nvSpPr>
        <p:spPr/>
        <p:txBody>
          <a:bodyPr/>
          <a:lstStyle/>
          <a:p>
            <a:fld id="{221E5120-C8C4-4748-887E-A6FF1A7C9A36}" type="slidenum">
              <a:rPr lang="zh-CN" altLang="en-US" smtClean="0"/>
              <a:pPr/>
              <a:t>‹#›</a:t>
            </a:fld>
            <a:endParaRPr lang="zh-CN" altLang="en-US"/>
          </a:p>
        </p:txBody>
      </p:sp>
      <p:sp>
        <p:nvSpPr>
          <p:cNvPr id="8" name="文本框 7"/>
          <p:cNvSpPr txBox="1"/>
          <p:nvPr userDrawn="1"/>
        </p:nvSpPr>
        <p:spPr>
          <a:xfrm>
            <a:off x="0" y="533400"/>
            <a:ext cx="804863" cy="301424"/>
          </a:xfrm>
          <a:prstGeom prst="rect">
            <a:avLst/>
          </a:prstGeom>
        </p:spPr>
        <p:txBody>
          <a:bodyPr vert="horz" lIns="0" tIns="0" rIns="0" bIns="0" rtlCol="0" anchor="ctr">
            <a:normAutofit/>
          </a:bodyPr>
          <a:lstStyle>
            <a:lvl1pPr lvl="0" indent="0" algn="ctr">
              <a:lnSpc>
                <a:spcPct val="100000"/>
              </a:lnSpc>
              <a:spcBef>
                <a:spcPts val="1800"/>
              </a:spcBef>
              <a:spcAft>
                <a:spcPts val="0"/>
              </a:spcAft>
              <a:buClr>
                <a:srgbClr val="C94D4D"/>
              </a:buClr>
              <a:buSzPct val="60000"/>
              <a:buFont typeface="Wingdings" panose="05000000000000000000" pitchFamily="2" charset="2"/>
              <a:buNone/>
              <a:defRPr baseline="0">
                <a:solidFill>
                  <a:schemeClr val="bg1"/>
                </a:solidFill>
                <a:latin typeface="Arial" panose="020B0604020202020204" pitchFamily="34" charset="0"/>
                <a:ea typeface="微软雅黑" panose="020B0503020204020204" pitchFamily="34" charset="-122"/>
              </a:defRPr>
            </a:lvl1pPr>
            <a:lvl2pPr marL="357188" indent="0" algn="just">
              <a:lnSpc>
                <a:spcPct val="120000"/>
              </a:lnSpc>
              <a:spcBef>
                <a:spcPts val="200"/>
              </a:spcBef>
              <a:spcAft>
                <a:spcPts val="600"/>
              </a:spcAft>
              <a:buFont typeface="Arial" panose="020B0604020202020204" pitchFamily="34" charset="0"/>
              <a:buNone/>
              <a:defRPr sz="1600" baseline="0">
                <a:solidFill>
                  <a:srgbClr val="7D7D7D"/>
                </a:solidFill>
                <a:latin typeface="幼圆" panose="02010509060101010101" pitchFamily="49" charset="-122"/>
                <a:ea typeface="幼圆" panose="02010509060101010101" pitchFamily="49" charset="-122"/>
              </a:defRPr>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en-US" altLang="zh-CN" sz="1600" dirty="0" smtClean="0"/>
              <a:t>Tax</a:t>
            </a:r>
            <a:endParaRPr lang="zh-CN" altLang="en-US" sz="1600" dirty="0" smtClean="0"/>
          </a:p>
        </p:txBody>
      </p:sp>
    </p:spTree>
    <p:extLst>
      <p:ext uri="{BB962C8B-B14F-4D97-AF65-F5344CB8AC3E}">
        <p14:creationId xmlns:p14="http://schemas.microsoft.com/office/powerpoint/2010/main" val="1076441775"/>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10;文本">
    <p:spTree>
      <p:nvGrpSpPr>
        <p:cNvPr id="1" name=""/>
        <p:cNvGrpSpPr/>
        <p:nvPr/>
      </p:nvGrpSpPr>
      <p:grpSpPr>
        <a:xfrm>
          <a:off x="0" y="0"/>
          <a:ext cx="0" cy="0"/>
          <a:chOff x="0" y="0"/>
          <a:chExt cx="0" cy="0"/>
        </a:xfrm>
      </p:grpSpPr>
      <p:sp>
        <p:nvSpPr>
          <p:cNvPr id="2" name="KSO_BT1"/>
          <p:cNvSpPr>
            <a:spLocks noGrp="1"/>
          </p:cNvSpPr>
          <p:nvPr>
            <p:ph type="title" orient="vert"/>
          </p:nvPr>
        </p:nvSpPr>
        <p:spPr>
          <a:xfrm>
            <a:off x="7628467" y="365125"/>
            <a:ext cx="886883" cy="5811838"/>
          </a:xfrm>
        </p:spPr>
        <p:txBody>
          <a:bodyPr vert="eaVert"/>
          <a:lstStyle/>
          <a:p>
            <a:r>
              <a:rPr lang="zh-CN" altLang="en-US" smtClean="0"/>
              <a:t>单击此处编辑母版标题样式</a:t>
            </a:r>
            <a:endParaRPr lang="en-US" dirty="0"/>
          </a:p>
        </p:txBody>
      </p:sp>
      <p:sp>
        <p:nvSpPr>
          <p:cNvPr id="3" name="KSO_BC1"/>
          <p:cNvSpPr>
            <a:spLocks noGrp="1"/>
          </p:cNvSpPr>
          <p:nvPr>
            <p:ph type="body" orient="vert" idx="1"/>
          </p:nvPr>
        </p:nvSpPr>
        <p:spPr>
          <a:xfrm>
            <a:off x="1585381" y="365125"/>
            <a:ext cx="5949952" cy="5811838"/>
          </a:xfrm>
        </p:spPr>
        <p:txBody>
          <a:bodyPr vert="eaVert"/>
          <a:lstStyle/>
          <a:p>
            <a:pPr lvl="0"/>
            <a:r>
              <a:rPr lang="zh-CN" altLang="en-US" smtClean="0"/>
              <a:t>单击此处编辑母版文本样式</a:t>
            </a:r>
          </a:p>
          <a:p>
            <a:pPr lvl="1"/>
            <a:r>
              <a:rPr lang="zh-CN" altLang="en-US" smtClean="0"/>
              <a:t>第二级</a:t>
            </a:r>
          </a:p>
        </p:txBody>
      </p:sp>
      <p:sp>
        <p:nvSpPr>
          <p:cNvPr id="4" name="KSO_FD"/>
          <p:cNvSpPr>
            <a:spLocks noGrp="1"/>
          </p:cNvSpPr>
          <p:nvPr>
            <p:ph type="dt" sz="half" idx="10"/>
          </p:nvPr>
        </p:nvSpPr>
        <p:spPr/>
        <p:txBody>
          <a:bodyPr/>
          <a:lstStyle/>
          <a:p>
            <a:fld id="{0A0913D8-59CF-46A3-89D8-A36AB36CD2A9}" type="datetimeFigureOut">
              <a:rPr lang="zh-CN" altLang="en-US" smtClean="0"/>
              <a:pPr/>
              <a:t>2015-10-09</a:t>
            </a:fld>
            <a:endParaRPr lang="zh-CN" altLang="en-US"/>
          </a:p>
        </p:txBody>
      </p:sp>
      <p:sp>
        <p:nvSpPr>
          <p:cNvPr id="5" name="KSO_FT"/>
          <p:cNvSpPr>
            <a:spLocks noGrp="1"/>
          </p:cNvSpPr>
          <p:nvPr>
            <p:ph type="ftr" sz="quarter" idx="11"/>
          </p:nvPr>
        </p:nvSpPr>
        <p:spPr/>
        <p:txBody>
          <a:bodyPr/>
          <a:lstStyle/>
          <a:p>
            <a:endParaRPr lang="zh-CN" altLang="en-US"/>
          </a:p>
        </p:txBody>
      </p:sp>
      <p:sp>
        <p:nvSpPr>
          <p:cNvPr id="6" name="KSO_FN"/>
          <p:cNvSpPr>
            <a:spLocks noGrp="1"/>
          </p:cNvSpPr>
          <p:nvPr>
            <p:ph type="sldNum" sz="quarter" idx="12"/>
          </p:nvPr>
        </p:nvSpPr>
        <p:spPr/>
        <p:txBody>
          <a:bodyPr/>
          <a:lstStyle/>
          <a:p>
            <a:fld id="{221E5120-C8C4-4748-887E-A6FF1A7C9A36}" type="slidenum">
              <a:rPr lang="zh-CN" altLang="en-US" smtClean="0"/>
              <a:pPr/>
              <a:t>‹#›</a:t>
            </a:fld>
            <a:endParaRPr lang="zh-CN" altLang="en-US"/>
          </a:p>
        </p:txBody>
      </p:sp>
    </p:spTree>
    <p:extLst>
      <p:ext uri="{BB962C8B-B14F-4D97-AF65-F5344CB8AC3E}">
        <p14:creationId xmlns:p14="http://schemas.microsoft.com/office/powerpoint/2010/main" val="1976717789"/>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标题和内容">
    <p:spTree>
      <p:nvGrpSpPr>
        <p:cNvPr id="1" name=""/>
        <p:cNvGrpSpPr/>
        <p:nvPr/>
      </p:nvGrpSpPr>
      <p:grpSpPr>
        <a:xfrm>
          <a:off x="0" y="0"/>
          <a:ext cx="0" cy="0"/>
          <a:chOff x="0" y="0"/>
          <a:chExt cx="0" cy="0"/>
        </a:xfrm>
      </p:grpSpPr>
      <p:sp>
        <p:nvSpPr>
          <p:cNvPr id="16" name="任意多边形 15"/>
          <p:cNvSpPr/>
          <p:nvPr/>
        </p:nvSpPr>
        <p:spPr>
          <a:xfrm>
            <a:off x="8129326" y="6632400"/>
            <a:ext cx="583471" cy="242832"/>
          </a:xfrm>
          <a:custGeom>
            <a:avLst/>
            <a:gdLst>
              <a:gd name="connsiteX0" fmla="*/ 0 w 583471"/>
              <a:gd name="connsiteY0" fmla="*/ 0 h 242832"/>
              <a:gd name="connsiteX1" fmla="*/ 393687 w 583471"/>
              <a:gd name="connsiteY1" fmla="*/ 0 h 242832"/>
              <a:gd name="connsiteX2" fmla="*/ 583471 w 583471"/>
              <a:gd name="connsiteY2" fmla="*/ 242832 h 242832"/>
              <a:gd name="connsiteX3" fmla="*/ 0 w 583471"/>
              <a:gd name="connsiteY3" fmla="*/ 242832 h 242832"/>
            </a:gdLst>
            <a:ahLst/>
            <a:cxnLst>
              <a:cxn ang="0">
                <a:pos x="connsiteX0" y="connsiteY0"/>
              </a:cxn>
              <a:cxn ang="0">
                <a:pos x="connsiteX1" y="connsiteY1"/>
              </a:cxn>
              <a:cxn ang="0">
                <a:pos x="connsiteX2" y="connsiteY2"/>
              </a:cxn>
              <a:cxn ang="0">
                <a:pos x="connsiteX3" y="connsiteY3"/>
              </a:cxn>
            </a:cxnLst>
            <a:rect l="l" t="t" r="r" b="b"/>
            <a:pathLst>
              <a:path w="583471" h="242832">
                <a:moveTo>
                  <a:pt x="0" y="0"/>
                </a:moveTo>
                <a:lnTo>
                  <a:pt x="393687" y="0"/>
                </a:lnTo>
                <a:lnTo>
                  <a:pt x="583471" y="242832"/>
                </a:lnTo>
                <a:lnTo>
                  <a:pt x="0" y="242832"/>
                </a:lnTo>
                <a:close/>
              </a:path>
            </a:pathLst>
          </a:custGeom>
          <a:solidFill>
            <a:srgbClr val="C9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 name="KSO_BT1"/>
          <p:cNvSpPr>
            <a:spLocks noGrp="1"/>
          </p:cNvSpPr>
          <p:nvPr>
            <p:ph type="title"/>
          </p:nvPr>
        </p:nvSpPr>
        <p:spPr/>
        <p:txBody>
          <a:bodyPr/>
          <a:lstStyle>
            <a:lvl1pPr>
              <a:defRPr>
                <a:solidFill>
                  <a:schemeClr val="accent2"/>
                </a:solidFill>
                <a:latin typeface="华文新魏" panose="02010800040101010101" pitchFamily="2" charset="-122"/>
                <a:ea typeface="华文新魏" panose="02010800040101010101" pitchFamily="2" charset="-122"/>
              </a:defRPr>
            </a:lvl1pPr>
          </a:lstStyle>
          <a:p>
            <a:r>
              <a:rPr lang="zh-CN" altLang="en-US" dirty="0" smtClean="0"/>
              <a:t>单击此处编辑母版标题样式</a:t>
            </a:r>
            <a:endParaRPr lang="en-US" dirty="0"/>
          </a:p>
        </p:txBody>
      </p:sp>
      <p:sp>
        <p:nvSpPr>
          <p:cNvPr id="3" name="KSO_BC1"/>
          <p:cNvSpPr>
            <a:spLocks noGrp="1"/>
          </p:cNvSpPr>
          <p:nvPr>
            <p:ph idx="1"/>
          </p:nvPr>
        </p:nvSpPr>
        <p:spPr>
          <a:xfrm>
            <a:off x="522513" y="1049867"/>
            <a:ext cx="8190283" cy="5127096"/>
          </a:xfrm>
        </p:spPr>
        <p:txBody>
          <a:bodyPr/>
          <a:lstStyle>
            <a:lvl1pPr>
              <a:defRPr sz="2800">
                <a:solidFill>
                  <a:schemeClr val="accent1">
                    <a:lumMod val="50000"/>
                  </a:schemeClr>
                </a:solidFill>
                <a:latin typeface="华文楷体" panose="02010600040101010101" pitchFamily="2" charset="-122"/>
                <a:ea typeface="华文楷体" panose="02010600040101010101" pitchFamily="2" charset="-122"/>
              </a:defRPr>
            </a:lvl1pPr>
            <a:lvl2pPr>
              <a:defRPr sz="2400">
                <a:solidFill>
                  <a:schemeClr val="accent1">
                    <a:lumMod val="50000"/>
                  </a:schemeClr>
                </a:solidFill>
                <a:latin typeface="华文楷体" panose="02010600040101010101" pitchFamily="2" charset="-122"/>
                <a:ea typeface="华文楷体" panose="02010600040101010101" pitchFamily="2" charset="-122"/>
              </a:defRPr>
            </a:lvl2pPr>
            <a:lvl3pPr marL="540000" indent="576000">
              <a:spcBef>
                <a:spcPts val="0"/>
              </a:spcBef>
              <a:buFontTx/>
              <a:buNone/>
              <a:defRPr sz="2200">
                <a:latin typeface="华文楷体" panose="02010600040101010101" pitchFamily="2" charset="-122"/>
                <a:ea typeface="华文楷体" panose="02010600040101010101" pitchFamily="2" charset="-122"/>
              </a:defRPr>
            </a:lvl3pPr>
          </a:lstStyle>
          <a:p>
            <a:pPr lvl="0"/>
            <a:r>
              <a:rPr lang="zh-CN" altLang="en-US" dirty="0" smtClean="0"/>
              <a:t>单击此处编辑母版文本样式</a:t>
            </a:r>
          </a:p>
          <a:p>
            <a:pPr lvl="1"/>
            <a:r>
              <a:rPr lang="zh-CN" altLang="en-US" dirty="0" smtClean="0"/>
              <a:t>第二级</a:t>
            </a:r>
            <a:endParaRPr lang="en-US" altLang="zh-CN" dirty="0" smtClean="0"/>
          </a:p>
          <a:p>
            <a:pPr lvl="2"/>
            <a:r>
              <a:rPr lang="zh-CN" altLang="en-US" dirty="0" smtClean="0"/>
              <a:t>第三级</a:t>
            </a:r>
            <a:endParaRPr lang="en-US" altLang="zh-CN" dirty="0" smtClean="0"/>
          </a:p>
          <a:p>
            <a:pPr lvl="2"/>
            <a:endParaRPr lang="zh-CN" altLang="en-US" dirty="0" smtClean="0"/>
          </a:p>
        </p:txBody>
      </p:sp>
      <p:sp>
        <p:nvSpPr>
          <p:cNvPr id="4" name="KSO_FD"/>
          <p:cNvSpPr>
            <a:spLocks noGrp="1"/>
          </p:cNvSpPr>
          <p:nvPr>
            <p:ph type="dt" sz="half" idx="10"/>
          </p:nvPr>
        </p:nvSpPr>
        <p:spPr/>
        <p:txBody>
          <a:bodyPr/>
          <a:lstStyle/>
          <a:p>
            <a:fld id="{0A0913D8-59CF-46A3-89D8-A36AB36CD2A9}" type="datetimeFigureOut">
              <a:rPr lang="zh-CN" altLang="en-US" smtClean="0"/>
              <a:pPr/>
              <a:t>2015-10-09</a:t>
            </a:fld>
            <a:endParaRPr lang="zh-CN" altLang="en-US"/>
          </a:p>
        </p:txBody>
      </p:sp>
      <p:sp>
        <p:nvSpPr>
          <p:cNvPr id="5" name="KSO_FT"/>
          <p:cNvSpPr>
            <a:spLocks noGrp="1"/>
          </p:cNvSpPr>
          <p:nvPr>
            <p:ph type="ftr" sz="quarter" idx="11"/>
          </p:nvPr>
        </p:nvSpPr>
        <p:spPr/>
        <p:txBody>
          <a:bodyPr/>
          <a:lstStyle/>
          <a:p>
            <a:endParaRPr lang="zh-CN" altLang="en-US"/>
          </a:p>
        </p:txBody>
      </p:sp>
      <p:sp>
        <p:nvSpPr>
          <p:cNvPr id="13" name="燕尾形 12"/>
          <p:cNvSpPr/>
          <p:nvPr/>
        </p:nvSpPr>
        <p:spPr>
          <a:xfrm flipH="1">
            <a:off x="8332070" y="6707780"/>
            <a:ext cx="95794" cy="9579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7" name="任意多边形 16"/>
          <p:cNvSpPr/>
          <p:nvPr/>
        </p:nvSpPr>
        <p:spPr>
          <a:xfrm flipH="1" flipV="1">
            <a:off x="8564749" y="6615168"/>
            <a:ext cx="583471" cy="242832"/>
          </a:xfrm>
          <a:custGeom>
            <a:avLst/>
            <a:gdLst>
              <a:gd name="connsiteX0" fmla="*/ 0 w 583471"/>
              <a:gd name="connsiteY0" fmla="*/ 0 h 242832"/>
              <a:gd name="connsiteX1" fmla="*/ 393687 w 583471"/>
              <a:gd name="connsiteY1" fmla="*/ 0 h 242832"/>
              <a:gd name="connsiteX2" fmla="*/ 583471 w 583471"/>
              <a:gd name="connsiteY2" fmla="*/ 242832 h 242832"/>
              <a:gd name="connsiteX3" fmla="*/ 0 w 583471"/>
              <a:gd name="connsiteY3" fmla="*/ 242832 h 242832"/>
            </a:gdLst>
            <a:ahLst/>
            <a:cxnLst>
              <a:cxn ang="0">
                <a:pos x="connsiteX0" y="connsiteY0"/>
              </a:cxn>
              <a:cxn ang="0">
                <a:pos x="connsiteX1" y="connsiteY1"/>
              </a:cxn>
              <a:cxn ang="0">
                <a:pos x="connsiteX2" y="connsiteY2"/>
              </a:cxn>
              <a:cxn ang="0">
                <a:pos x="connsiteX3" y="connsiteY3"/>
              </a:cxn>
            </a:cxnLst>
            <a:rect l="l" t="t" r="r" b="b"/>
            <a:pathLst>
              <a:path w="583471" h="242832">
                <a:moveTo>
                  <a:pt x="0" y="0"/>
                </a:moveTo>
                <a:lnTo>
                  <a:pt x="393687" y="0"/>
                </a:lnTo>
                <a:lnTo>
                  <a:pt x="583471" y="242832"/>
                </a:lnTo>
                <a:lnTo>
                  <a:pt x="0" y="242832"/>
                </a:lnTo>
                <a:close/>
              </a:path>
            </a:pathLst>
          </a:custGeom>
          <a:solidFill>
            <a:srgbClr val="C9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8" name="燕尾形 17"/>
          <p:cNvSpPr/>
          <p:nvPr/>
        </p:nvSpPr>
        <p:spPr>
          <a:xfrm>
            <a:off x="8858945" y="6707780"/>
            <a:ext cx="95794" cy="9579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KSO_FN"/>
          <p:cNvSpPr>
            <a:spLocks noGrp="1"/>
          </p:cNvSpPr>
          <p:nvPr>
            <p:ph type="sldNum" sz="quarter" idx="12"/>
          </p:nvPr>
        </p:nvSpPr>
        <p:spPr/>
        <p:txBody>
          <a:bodyPr/>
          <a:lstStyle/>
          <a:p>
            <a:fld id="{221E5120-C8C4-4748-887E-A6FF1A7C9A36}" type="slidenum">
              <a:rPr lang="zh-CN" altLang="en-US" smtClean="0"/>
              <a:pPr/>
              <a:t>‹#›</a:t>
            </a:fld>
            <a:endParaRPr lang="zh-CN" altLang="en-US"/>
          </a:p>
        </p:txBody>
      </p:sp>
      <p:sp>
        <p:nvSpPr>
          <p:cNvPr id="7" name="文本框 6"/>
          <p:cNvSpPr txBox="1"/>
          <p:nvPr/>
        </p:nvSpPr>
        <p:spPr>
          <a:xfrm>
            <a:off x="0" y="539930"/>
            <a:ext cx="804863" cy="294893"/>
          </a:xfrm>
          <a:prstGeom prst="rect">
            <a:avLst/>
          </a:prstGeom>
        </p:spPr>
        <p:txBody>
          <a:bodyPr vert="horz" lIns="0" tIns="0" rIns="0" bIns="0" rtlCol="0" anchor="ctr">
            <a:normAutofit/>
          </a:bodyPr>
          <a:lstStyle>
            <a:lvl1pPr lvl="0" indent="0" algn="ctr">
              <a:lnSpc>
                <a:spcPct val="100000"/>
              </a:lnSpc>
              <a:spcBef>
                <a:spcPts val="1800"/>
              </a:spcBef>
              <a:spcAft>
                <a:spcPts val="0"/>
              </a:spcAft>
              <a:buClr>
                <a:srgbClr val="C94D4D"/>
              </a:buClr>
              <a:buSzPct val="60000"/>
              <a:buFont typeface="Wingdings" panose="05000000000000000000" pitchFamily="2" charset="2"/>
              <a:buNone/>
              <a:defRPr baseline="0">
                <a:solidFill>
                  <a:schemeClr val="bg1"/>
                </a:solidFill>
                <a:latin typeface="Arial" panose="020B0604020202020204" pitchFamily="34" charset="0"/>
                <a:ea typeface="微软雅黑" panose="020B0503020204020204" pitchFamily="34" charset="-122"/>
              </a:defRPr>
            </a:lvl1pPr>
            <a:lvl2pPr marL="357188" indent="0" algn="just">
              <a:lnSpc>
                <a:spcPct val="120000"/>
              </a:lnSpc>
              <a:spcBef>
                <a:spcPts val="200"/>
              </a:spcBef>
              <a:spcAft>
                <a:spcPts val="600"/>
              </a:spcAft>
              <a:buFont typeface="Arial" panose="020B0604020202020204" pitchFamily="34" charset="0"/>
              <a:buNone/>
              <a:defRPr sz="1600" baseline="0">
                <a:solidFill>
                  <a:srgbClr val="7D7D7D"/>
                </a:solidFill>
                <a:latin typeface="幼圆" panose="02010509060101010101" pitchFamily="49" charset="-122"/>
                <a:ea typeface="幼圆" panose="02010509060101010101" pitchFamily="49" charset="-122"/>
              </a:defRPr>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en-US" altLang="zh-CN" sz="1600" dirty="0" smtClean="0"/>
              <a:t>Tax</a:t>
            </a:r>
            <a:endParaRPr lang="zh-CN" altLang="en-US" sz="1600" dirty="0" smtClean="0"/>
          </a:p>
        </p:txBody>
      </p:sp>
      <p:pic>
        <p:nvPicPr>
          <p:cNvPr id="12" name="图片 11"/>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872549" y="118197"/>
            <a:ext cx="1181240" cy="249931"/>
          </a:xfrm>
          <a:prstGeom prst="rect">
            <a:avLst/>
          </a:prstGeom>
        </p:spPr>
      </p:pic>
    </p:spTree>
    <p:extLst>
      <p:ext uri="{BB962C8B-B14F-4D97-AF65-F5344CB8AC3E}">
        <p14:creationId xmlns:p14="http://schemas.microsoft.com/office/powerpoint/2010/main" val="2443638187"/>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节标题">
    <p:spTree>
      <p:nvGrpSpPr>
        <p:cNvPr id="1" name=""/>
        <p:cNvGrpSpPr/>
        <p:nvPr/>
      </p:nvGrpSpPr>
      <p:grpSpPr>
        <a:xfrm>
          <a:off x="0" y="0"/>
          <a:ext cx="0" cy="0"/>
          <a:chOff x="0" y="0"/>
          <a:chExt cx="0" cy="0"/>
        </a:xfrm>
      </p:grpSpPr>
      <p:sp>
        <p:nvSpPr>
          <p:cNvPr id="4" name="KSO_FD"/>
          <p:cNvSpPr>
            <a:spLocks noGrp="1"/>
          </p:cNvSpPr>
          <p:nvPr>
            <p:ph type="dt" sz="half" idx="10"/>
          </p:nvPr>
        </p:nvSpPr>
        <p:spPr/>
        <p:txBody>
          <a:bodyPr/>
          <a:lstStyle/>
          <a:p>
            <a:fld id="{0A0913D8-59CF-46A3-89D8-A36AB36CD2A9}" type="datetimeFigureOut">
              <a:rPr lang="zh-CN" altLang="en-US" smtClean="0"/>
              <a:pPr/>
              <a:t>2015-10-09</a:t>
            </a:fld>
            <a:endParaRPr lang="zh-CN" altLang="en-US"/>
          </a:p>
        </p:txBody>
      </p:sp>
      <p:sp>
        <p:nvSpPr>
          <p:cNvPr id="5" name="KSO_FT"/>
          <p:cNvSpPr>
            <a:spLocks noGrp="1"/>
          </p:cNvSpPr>
          <p:nvPr>
            <p:ph type="ftr" sz="quarter" idx="11"/>
          </p:nvPr>
        </p:nvSpPr>
        <p:spPr/>
        <p:txBody>
          <a:bodyPr/>
          <a:lstStyle/>
          <a:p>
            <a:endParaRPr lang="zh-CN" altLang="en-US"/>
          </a:p>
        </p:txBody>
      </p:sp>
      <p:sp>
        <p:nvSpPr>
          <p:cNvPr id="6" name="KSO_FN"/>
          <p:cNvSpPr>
            <a:spLocks noGrp="1"/>
          </p:cNvSpPr>
          <p:nvPr>
            <p:ph type="sldNum" sz="quarter" idx="12"/>
          </p:nvPr>
        </p:nvSpPr>
        <p:spPr/>
        <p:txBody>
          <a:bodyPr/>
          <a:lstStyle/>
          <a:p>
            <a:fld id="{221E5120-C8C4-4748-887E-A6FF1A7C9A36}" type="slidenum">
              <a:rPr lang="zh-CN" altLang="en-US" smtClean="0"/>
              <a:pPr/>
              <a:t>‹#›</a:t>
            </a:fld>
            <a:endParaRPr lang="zh-CN" altLang="en-US"/>
          </a:p>
        </p:txBody>
      </p:sp>
      <p:sp>
        <p:nvSpPr>
          <p:cNvPr id="8" name="文本框 7"/>
          <p:cNvSpPr txBox="1"/>
          <p:nvPr/>
        </p:nvSpPr>
        <p:spPr>
          <a:xfrm>
            <a:off x="45751" y="1159713"/>
            <a:ext cx="1603324" cy="3154710"/>
          </a:xfrm>
          <a:prstGeom prst="rect">
            <a:avLst/>
          </a:prstGeom>
        </p:spPr>
        <p:txBody>
          <a:bodyPr vert="horz" lIns="91440" tIns="45720" rIns="91440" bIns="45720" rtlCol="0" anchor="ctr">
            <a:noAutofit/>
          </a:bodyPr>
          <a:lstStyle>
            <a:lvl1pPr lvl="0" indent="0" algn="just">
              <a:lnSpc>
                <a:spcPct val="100000"/>
              </a:lnSpc>
              <a:spcBef>
                <a:spcPts val="1800"/>
              </a:spcBef>
              <a:spcAft>
                <a:spcPts val="0"/>
              </a:spcAft>
              <a:buClr>
                <a:srgbClr val="C94D4D"/>
              </a:buClr>
              <a:buSzPct val="60000"/>
              <a:buFont typeface="Wingdings" panose="05000000000000000000" pitchFamily="2" charset="2"/>
              <a:buNone/>
              <a:defRPr sz="19900" i="1" baseline="0">
                <a:solidFill>
                  <a:srgbClr val="C94D4D"/>
                </a:solidFill>
                <a:latin typeface="Arial" panose="020B0604020202020204" pitchFamily="34" charset="0"/>
                <a:ea typeface="微软雅黑" panose="020B0503020204020204" pitchFamily="34" charset="-122"/>
              </a:defRPr>
            </a:lvl1pPr>
            <a:lvl2pPr marL="357188" indent="0" algn="just">
              <a:lnSpc>
                <a:spcPct val="120000"/>
              </a:lnSpc>
              <a:spcBef>
                <a:spcPts val="200"/>
              </a:spcBef>
              <a:spcAft>
                <a:spcPts val="600"/>
              </a:spcAft>
              <a:buFont typeface="Arial" panose="020B0604020202020204" pitchFamily="34" charset="0"/>
              <a:buNone/>
              <a:defRPr sz="1600" baseline="0">
                <a:solidFill>
                  <a:srgbClr val="7D7D7D"/>
                </a:solidFill>
                <a:latin typeface="幼圆" panose="02010509060101010101" pitchFamily="49" charset="-122"/>
                <a:ea typeface="幼圆" panose="02010509060101010101" pitchFamily="49" charset="-122"/>
              </a:defRPr>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en-US" altLang="zh-CN" dirty="0" smtClean="0"/>
              <a:t>1</a:t>
            </a:r>
            <a:endParaRPr lang="zh-CN" altLang="en-US" dirty="0" smtClean="0"/>
          </a:p>
        </p:txBody>
      </p:sp>
      <p:cxnSp>
        <p:nvCxnSpPr>
          <p:cNvPr id="26" name="直接连接符 25"/>
          <p:cNvCxnSpPr/>
          <p:nvPr/>
        </p:nvCxnSpPr>
        <p:spPr>
          <a:xfrm>
            <a:off x="0" y="3195042"/>
            <a:ext cx="6115050" cy="0"/>
          </a:xfrm>
          <a:prstGeom prst="line">
            <a:avLst/>
          </a:prstGeom>
          <a:ln w="19050"/>
        </p:spPr>
        <p:style>
          <a:lnRef idx="1">
            <a:schemeClr val="accent1"/>
          </a:lnRef>
          <a:fillRef idx="0">
            <a:schemeClr val="accent1"/>
          </a:fillRef>
          <a:effectRef idx="0">
            <a:schemeClr val="accent1"/>
          </a:effectRef>
          <a:fontRef idx="minor">
            <a:schemeClr val="tx1"/>
          </a:fontRef>
        </p:style>
      </p:cxnSp>
      <p:sp>
        <p:nvSpPr>
          <p:cNvPr id="27" name="KSO_ST1"/>
          <p:cNvSpPr>
            <a:spLocks noGrp="1"/>
          </p:cNvSpPr>
          <p:nvPr>
            <p:ph type="title" hasCustomPrompt="1"/>
          </p:nvPr>
        </p:nvSpPr>
        <p:spPr>
          <a:xfrm>
            <a:off x="1428290" y="2575195"/>
            <a:ext cx="4686760" cy="619847"/>
          </a:xfrm>
        </p:spPr>
        <p:txBody>
          <a:bodyPr anchor="b">
            <a:normAutofit/>
          </a:bodyPr>
          <a:lstStyle>
            <a:lvl1pPr algn="l">
              <a:defRPr sz="3600"/>
            </a:lvl1pPr>
          </a:lstStyle>
          <a:p>
            <a:r>
              <a:rPr lang="zh-CN" altLang="en-US" dirty="0" smtClean="0"/>
              <a:t>此处添加您的标题</a:t>
            </a:r>
            <a:endParaRPr lang="en-US" dirty="0"/>
          </a:p>
        </p:txBody>
      </p:sp>
      <p:sp>
        <p:nvSpPr>
          <p:cNvPr id="28" name="KSO_ST2"/>
          <p:cNvSpPr>
            <a:spLocks noGrp="1"/>
          </p:cNvSpPr>
          <p:nvPr>
            <p:ph type="body" idx="1"/>
          </p:nvPr>
        </p:nvSpPr>
        <p:spPr>
          <a:xfrm>
            <a:off x="3805648" y="3284173"/>
            <a:ext cx="4615543" cy="425677"/>
          </a:xfrm>
        </p:spPr>
        <p:txBody>
          <a:bodyPr anchor="ctr">
            <a:normAutofit/>
          </a:bodyPr>
          <a:lstStyle>
            <a:lvl1pPr marL="0" indent="0" algn="l">
              <a:buNone/>
              <a:defRPr sz="1600">
                <a:solidFill>
                  <a:schemeClr val="tx1">
                    <a:lumMod val="60000"/>
                    <a:lumOff val="4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cxnSp>
        <p:nvCxnSpPr>
          <p:cNvPr id="30" name="直接连接符 29"/>
          <p:cNvCxnSpPr/>
          <p:nvPr/>
        </p:nvCxnSpPr>
        <p:spPr>
          <a:xfrm>
            <a:off x="3805648" y="3284173"/>
            <a:ext cx="5338352" cy="0"/>
          </a:xfrm>
          <a:prstGeom prst="line">
            <a:avLst/>
          </a:prstGeom>
          <a:ln w="1905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34205805"/>
      </p:ext>
    </p:extLst>
  </p:cSld>
  <p:clrMapOvr>
    <a:masterClrMapping/>
  </p:clrMapOvr>
  <p:extLst mod="1">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smtClean="0"/>
              <a:t>单击此处编辑母版标题样式</a:t>
            </a:r>
            <a:endParaRPr lang="en-US" dirty="0"/>
          </a:p>
        </p:txBody>
      </p:sp>
      <p:sp>
        <p:nvSpPr>
          <p:cNvPr id="3" name="KSO_BC1"/>
          <p:cNvSpPr>
            <a:spLocks noGrp="1"/>
          </p:cNvSpPr>
          <p:nvPr>
            <p:ph sz="half" idx="1"/>
          </p:nvPr>
        </p:nvSpPr>
        <p:spPr>
          <a:xfrm>
            <a:off x="1049867" y="1244600"/>
            <a:ext cx="3810000" cy="4932363"/>
          </a:xfrm>
        </p:spPr>
        <p:txBody>
          <a:bodyPr/>
          <a:lstStyle/>
          <a:p>
            <a:pPr lvl="0"/>
            <a:r>
              <a:rPr lang="zh-CN" altLang="en-US" smtClean="0"/>
              <a:t>单击此处编辑母版文本样式</a:t>
            </a:r>
          </a:p>
          <a:p>
            <a:pPr lvl="1"/>
            <a:r>
              <a:rPr lang="zh-CN" altLang="en-US" smtClean="0"/>
              <a:t>第二级</a:t>
            </a:r>
          </a:p>
        </p:txBody>
      </p:sp>
      <p:sp>
        <p:nvSpPr>
          <p:cNvPr id="4" name="KSO_BC2"/>
          <p:cNvSpPr>
            <a:spLocks noGrp="1"/>
          </p:cNvSpPr>
          <p:nvPr>
            <p:ph sz="half" idx="2"/>
          </p:nvPr>
        </p:nvSpPr>
        <p:spPr>
          <a:xfrm>
            <a:off x="4889499" y="1244600"/>
            <a:ext cx="3820587" cy="4932363"/>
          </a:xfrm>
        </p:spPr>
        <p:txBody>
          <a:bodyPr/>
          <a:lstStyle/>
          <a:p>
            <a:pPr lvl="0"/>
            <a:r>
              <a:rPr lang="zh-CN" altLang="en-US" smtClean="0"/>
              <a:t>单击此处编辑母版文本样式</a:t>
            </a:r>
          </a:p>
          <a:p>
            <a:pPr lvl="1"/>
            <a:r>
              <a:rPr lang="zh-CN" altLang="en-US" smtClean="0"/>
              <a:t>第二级</a:t>
            </a:r>
          </a:p>
        </p:txBody>
      </p:sp>
      <p:sp>
        <p:nvSpPr>
          <p:cNvPr id="5" name="KSO_FD"/>
          <p:cNvSpPr>
            <a:spLocks noGrp="1"/>
          </p:cNvSpPr>
          <p:nvPr>
            <p:ph type="dt" sz="half" idx="10"/>
          </p:nvPr>
        </p:nvSpPr>
        <p:spPr/>
        <p:txBody>
          <a:bodyPr/>
          <a:lstStyle/>
          <a:p>
            <a:fld id="{0A0913D8-59CF-46A3-89D8-A36AB36CD2A9}" type="datetimeFigureOut">
              <a:rPr lang="zh-CN" altLang="en-US" smtClean="0"/>
              <a:pPr/>
              <a:t>2015-10-09</a:t>
            </a:fld>
            <a:endParaRPr lang="zh-CN" altLang="en-US"/>
          </a:p>
        </p:txBody>
      </p:sp>
      <p:sp>
        <p:nvSpPr>
          <p:cNvPr id="6" name="KSO_FT"/>
          <p:cNvSpPr>
            <a:spLocks noGrp="1"/>
          </p:cNvSpPr>
          <p:nvPr>
            <p:ph type="ftr" sz="quarter" idx="11"/>
          </p:nvPr>
        </p:nvSpPr>
        <p:spPr/>
        <p:txBody>
          <a:bodyPr/>
          <a:lstStyle/>
          <a:p>
            <a:endParaRPr lang="zh-CN" altLang="en-US"/>
          </a:p>
        </p:txBody>
      </p:sp>
      <p:sp>
        <p:nvSpPr>
          <p:cNvPr id="7" name="KSO_FN"/>
          <p:cNvSpPr>
            <a:spLocks noGrp="1"/>
          </p:cNvSpPr>
          <p:nvPr>
            <p:ph type="sldNum" sz="quarter" idx="12"/>
          </p:nvPr>
        </p:nvSpPr>
        <p:spPr/>
        <p:txBody>
          <a:bodyPr/>
          <a:lstStyle/>
          <a:p>
            <a:fld id="{221E5120-C8C4-4748-887E-A6FF1A7C9A36}" type="slidenum">
              <a:rPr lang="zh-CN" altLang="en-US" smtClean="0"/>
              <a:pPr/>
              <a:t>‹#›</a:t>
            </a:fld>
            <a:endParaRPr lang="zh-CN" altLang="en-US"/>
          </a:p>
        </p:txBody>
      </p:sp>
    </p:spTree>
    <p:extLst>
      <p:ext uri="{BB962C8B-B14F-4D97-AF65-F5344CB8AC3E}">
        <p14:creationId xmlns:p14="http://schemas.microsoft.com/office/powerpoint/2010/main" val="4363531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KSO_BT1"/>
          <p:cNvSpPr>
            <a:spLocks noGrp="1"/>
          </p:cNvSpPr>
          <p:nvPr>
            <p:ph type="title"/>
          </p:nvPr>
        </p:nvSpPr>
        <p:spPr>
          <a:xfrm>
            <a:off x="1727199" y="118532"/>
            <a:ext cx="6984076" cy="71702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24576" y="1376362"/>
            <a:ext cx="3868340" cy="823912"/>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KSO_BC1"/>
          <p:cNvSpPr>
            <a:spLocks noGrp="1"/>
          </p:cNvSpPr>
          <p:nvPr>
            <p:ph sz="half" idx="2"/>
          </p:nvPr>
        </p:nvSpPr>
        <p:spPr>
          <a:xfrm>
            <a:off x="824576" y="2200274"/>
            <a:ext cx="3868340" cy="3684588"/>
          </a:xfrm>
        </p:spPr>
        <p:txBody>
          <a:bodyPr/>
          <a:lstStyle/>
          <a:p>
            <a:pPr lvl="0"/>
            <a:r>
              <a:rPr lang="zh-CN" altLang="en-US" smtClean="0"/>
              <a:t>单击此处编辑母版文本样式</a:t>
            </a:r>
          </a:p>
          <a:p>
            <a:pPr lvl="1"/>
            <a:r>
              <a:rPr lang="zh-CN" altLang="en-US" smtClean="0"/>
              <a:t>第二级</a:t>
            </a:r>
          </a:p>
        </p:txBody>
      </p:sp>
      <p:sp>
        <p:nvSpPr>
          <p:cNvPr id="5" name="Text Placeholder 4"/>
          <p:cNvSpPr>
            <a:spLocks noGrp="1"/>
          </p:cNvSpPr>
          <p:nvPr>
            <p:ph type="body" sz="quarter" idx="3"/>
          </p:nvPr>
        </p:nvSpPr>
        <p:spPr>
          <a:xfrm>
            <a:off x="4823884" y="1376362"/>
            <a:ext cx="3887391" cy="823912"/>
          </a:xfrm>
        </p:spPr>
        <p:txBody>
          <a:bodyPr anchor="b">
            <a:normAutofit/>
          </a:bodyPr>
          <a:lstStyle>
            <a:lvl1pPr marL="0" indent="0">
              <a:buNone/>
              <a:defRPr sz="18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KSO_BC2"/>
          <p:cNvSpPr>
            <a:spLocks noGrp="1"/>
          </p:cNvSpPr>
          <p:nvPr>
            <p:ph sz="quarter" idx="4"/>
          </p:nvPr>
        </p:nvSpPr>
        <p:spPr>
          <a:xfrm>
            <a:off x="4823884" y="2200274"/>
            <a:ext cx="3887391" cy="3684588"/>
          </a:xfrm>
        </p:spPr>
        <p:txBody>
          <a:bodyPr/>
          <a:lstStyle/>
          <a:p>
            <a:pPr lvl="0"/>
            <a:r>
              <a:rPr lang="zh-CN" altLang="en-US" smtClean="0"/>
              <a:t>单击此处编辑母版文本样式</a:t>
            </a:r>
          </a:p>
          <a:p>
            <a:pPr lvl="1"/>
            <a:r>
              <a:rPr lang="zh-CN" altLang="en-US" smtClean="0"/>
              <a:t>第二级</a:t>
            </a:r>
          </a:p>
        </p:txBody>
      </p:sp>
      <p:sp>
        <p:nvSpPr>
          <p:cNvPr id="7" name="KSO_FD"/>
          <p:cNvSpPr>
            <a:spLocks noGrp="1"/>
          </p:cNvSpPr>
          <p:nvPr>
            <p:ph type="dt" sz="half" idx="10"/>
          </p:nvPr>
        </p:nvSpPr>
        <p:spPr/>
        <p:txBody>
          <a:bodyPr/>
          <a:lstStyle/>
          <a:p>
            <a:fld id="{0A0913D8-59CF-46A3-89D8-A36AB36CD2A9}" type="datetimeFigureOut">
              <a:rPr lang="zh-CN" altLang="en-US" smtClean="0"/>
              <a:pPr/>
              <a:t>2015-10-09</a:t>
            </a:fld>
            <a:endParaRPr lang="zh-CN" altLang="en-US"/>
          </a:p>
        </p:txBody>
      </p:sp>
      <p:sp>
        <p:nvSpPr>
          <p:cNvPr id="8" name="KSO_FT"/>
          <p:cNvSpPr>
            <a:spLocks noGrp="1"/>
          </p:cNvSpPr>
          <p:nvPr>
            <p:ph type="ftr" sz="quarter" idx="11"/>
          </p:nvPr>
        </p:nvSpPr>
        <p:spPr/>
        <p:txBody>
          <a:bodyPr/>
          <a:lstStyle/>
          <a:p>
            <a:endParaRPr lang="zh-CN" altLang="en-US"/>
          </a:p>
        </p:txBody>
      </p:sp>
      <p:sp>
        <p:nvSpPr>
          <p:cNvPr id="9" name="KSO_FN"/>
          <p:cNvSpPr>
            <a:spLocks noGrp="1"/>
          </p:cNvSpPr>
          <p:nvPr>
            <p:ph type="sldNum" sz="quarter" idx="12"/>
          </p:nvPr>
        </p:nvSpPr>
        <p:spPr/>
        <p:txBody>
          <a:bodyPr/>
          <a:lstStyle/>
          <a:p>
            <a:fld id="{221E5120-C8C4-4748-887E-A6FF1A7C9A36}" type="slidenum">
              <a:rPr lang="zh-CN" altLang="en-US" smtClean="0"/>
              <a:pPr/>
              <a:t>‹#›</a:t>
            </a:fld>
            <a:endParaRPr lang="zh-CN" altLang="en-US"/>
          </a:p>
        </p:txBody>
      </p:sp>
    </p:spTree>
    <p:extLst>
      <p:ext uri="{BB962C8B-B14F-4D97-AF65-F5344CB8AC3E}">
        <p14:creationId xmlns:p14="http://schemas.microsoft.com/office/powerpoint/2010/main" val="35513503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仅标题">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smtClean="0"/>
              <a:t>单击此处编辑母版标题样式</a:t>
            </a:r>
            <a:endParaRPr lang="en-US" dirty="0"/>
          </a:p>
        </p:txBody>
      </p:sp>
      <p:sp>
        <p:nvSpPr>
          <p:cNvPr id="3" name="KSO_FD"/>
          <p:cNvSpPr>
            <a:spLocks noGrp="1"/>
          </p:cNvSpPr>
          <p:nvPr>
            <p:ph type="dt" sz="half" idx="10"/>
          </p:nvPr>
        </p:nvSpPr>
        <p:spPr/>
        <p:txBody>
          <a:bodyPr/>
          <a:lstStyle/>
          <a:p>
            <a:fld id="{0A0913D8-59CF-46A3-89D8-A36AB36CD2A9}" type="datetimeFigureOut">
              <a:rPr lang="zh-CN" altLang="en-US" smtClean="0"/>
              <a:pPr/>
              <a:t>2015-10-09</a:t>
            </a:fld>
            <a:endParaRPr lang="zh-CN" altLang="en-US"/>
          </a:p>
        </p:txBody>
      </p:sp>
      <p:sp>
        <p:nvSpPr>
          <p:cNvPr id="4" name="KSO_FT"/>
          <p:cNvSpPr>
            <a:spLocks noGrp="1"/>
          </p:cNvSpPr>
          <p:nvPr>
            <p:ph type="ftr" sz="quarter" idx="11"/>
          </p:nvPr>
        </p:nvSpPr>
        <p:spPr/>
        <p:txBody>
          <a:bodyPr/>
          <a:lstStyle/>
          <a:p>
            <a:endParaRPr lang="zh-CN" altLang="en-US"/>
          </a:p>
        </p:txBody>
      </p:sp>
      <p:sp>
        <p:nvSpPr>
          <p:cNvPr id="5" name="KSO_FN"/>
          <p:cNvSpPr>
            <a:spLocks noGrp="1"/>
          </p:cNvSpPr>
          <p:nvPr>
            <p:ph type="sldNum" sz="quarter" idx="12"/>
          </p:nvPr>
        </p:nvSpPr>
        <p:spPr/>
        <p:txBody>
          <a:bodyPr/>
          <a:lstStyle/>
          <a:p>
            <a:fld id="{221E5120-C8C4-4748-887E-A6FF1A7C9A36}" type="slidenum">
              <a:rPr lang="zh-CN" altLang="en-US" smtClean="0"/>
              <a:pPr/>
              <a:t>‹#›</a:t>
            </a:fld>
            <a:endParaRPr lang="zh-CN" altLang="en-US"/>
          </a:p>
        </p:txBody>
      </p:sp>
      <p:sp>
        <p:nvSpPr>
          <p:cNvPr id="6" name="文本框 5"/>
          <p:cNvSpPr txBox="1"/>
          <p:nvPr/>
        </p:nvSpPr>
        <p:spPr>
          <a:xfrm>
            <a:off x="0" y="533400"/>
            <a:ext cx="804863" cy="301424"/>
          </a:xfrm>
          <a:prstGeom prst="rect">
            <a:avLst/>
          </a:prstGeom>
        </p:spPr>
        <p:txBody>
          <a:bodyPr vert="horz" lIns="0" tIns="0" rIns="0" bIns="0" rtlCol="0" anchor="ctr">
            <a:normAutofit/>
          </a:bodyPr>
          <a:lstStyle>
            <a:lvl1pPr lvl="0" indent="0" algn="ctr">
              <a:lnSpc>
                <a:spcPct val="100000"/>
              </a:lnSpc>
              <a:spcBef>
                <a:spcPts val="1800"/>
              </a:spcBef>
              <a:spcAft>
                <a:spcPts val="0"/>
              </a:spcAft>
              <a:buClr>
                <a:srgbClr val="C94D4D"/>
              </a:buClr>
              <a:buSzPct val="60000"/>
              <a:buFont typeface="Wingdings" panose="05000000000000000000" pitchFamily="2" charset="2"/>
              <a:buNone/>
              <a:defRPr baseline="0">
                <a:solidFill>
                  <a:schemeClr val="bg1"/>
                </a:solidFill>
                <a:latin typeface="Arial" panose="020B0604020202020204" pitchFamily="34" charset="0"/>
                <a:ea typeface="微软雅黑" panose="020B0503020204020204" pitchFamily="34" charset="-122"/>
              </a:defRPr>
            </a:lvl1pPr>
            <a:lvl2pPr marL="357188" indent="0" algn="just">
              <a:lnSpc>
                <a:spcPct val="120000"/>
              </a:lnSpc>
              <a:spcBef>
                <a:spcPts val="200"/>
              </a:spcBef>
              <a:spcAft>
                <a:spcPts val="600"/>
              </a:spcAft>
              <a:buFont typeface="Arial" panose="020B0604020202020204" pitchFamily="34" charset="0"/>
              <a:buNone/>
              <a:defRPr sz="1600" baseline="0">
                <a:solidFill>
                  <a:srgbClr val="7D7D7D"/>
                </a:solidFill>
                <a:latin typeface="幼圆" panose="02010509060101010101" pitchFamily="49" charset="-122"/>
                <a:ea typeface="幼圆" panose="02010509060101010101" pitchFamily="49" charset="-122"/>
              </a:defRPr>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en-US" altLang="zh-CN" sz="1600" dirty="0" smtClean="0"/>
              <a:t>Tax</a:t>
            </a:r>
            <a:endParaRPr lang="zh-CN" altLang="en-US" sz="1600" dirty="0" smtClean="0"/>
          </a:p>
        </p:txBody>
      </p:sp>
    </p:spTree>
    <p:extLst>
      <p:ext uri="{BB962C8B-B14F-4D97-AF65-F5344CB8AC3E}">
        <p14:creationId xmlns:p14="http://schemas.microsoft.com/office/powerpoint/2010/main" val="76557212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KSO_仅标题">
    <p:spTree>
      <p:nvGrpSpPr>
        <p:cNvPr id="1" name=""/>
        <p:cNvGrpSpPr/>
        <p:nvPr/>
      </p:nvGrpSpPr>
      <p:grpSpPr>
        <a:xfrm>
          <a:off x="0" y="0"/>
          <a:ext cx="0" cy="0"/>
          <a:chOff x="0" y="0"/>
          <a:chExt cx="0" cy="0"/>
        </a:xfrm>
      </p:grpSpPr>
      <p:sp>
        <p:nvSpPr>
          <p:cNvPr id="2" name="KSO_BT1"/>
          <p:cNvSpPr>
            <a:spLocks noGrp="1"/>
          </p:cNvSpPr>
          <p:nvPr>
            <p:ph type="title"/>
          </p:nvPr>
        </p:nvSpPr>
        <p:spPr/>
        <p:txBody>
          <a:bodyPr/>
          <a:lstStyle/>
          <a:p>
            <a:r>
              <a:rPr lang="zh-CN" altLang="en-US" smtClean="0"/>
              <a:t>单击此处编辑母版标题样式</a:t>
            </a:r>
            <a:endParaRPr lang="en-US" dirty="0"/>
          </a:p>
        </p:txBody>
      </p:sp>
      <p:sp>
        <p:nvSpPr>
          <p:cNvPr id="3" name="KSO_FD"/>
          <p:cNvSpPr>
            <a:spLocks noGrp="1"/>
          </p:cNvSpPr>
          <p:nvPr>
            <p:ph type="dt" sz="half" idx="10"/>
          </p:nvPr>
        </p:nvSpPr>
        <p:spPr/>
        <p:txBody>
          <a:bodyPr/>
          <a:lstStyle/>
          <a:p>
            <a:fld id="{0A0913D8-59CF-46A3-89D8-A36AB36CD2A9}" type="datetimeFigureOut">
              <a:rPr lang="zh-CN" altLang="en-US" smtClean="0"/>
              <a:pPr/>
              <a:t>2015-10-09</a:t>
            </a:fld>
            <a:endParaRPr lang="zh-CN" altLang="en-US"/>
          </a:p>
        </p:txBody>
      </p:sp>
      <p:sp>
        <p:nvSpPr>
          <p:cNvPr id="4" name="KSO_FT"/>
          <p:cNvSpPr>
            <a:spLocks noGrp="1"/>
          </p:cNvSpPr>
          <p:nvPr>
            <p:ph type="ftr" sz="quarter" idx="11"/>
          </p:nvPr>
        </p:nvSpPr>
        <p:spPr/>
        <p:txBody>
          <a:bodyPr/>
          <a:lstStyle/>
          <a:p>
            <a:endParaRPr lang="zh-CN" altLang="en-US"/>
          </a:p>
        </p:txBody>
      </p:sp>
      <p:sp>
        <p:nvSpPr>
          <p:cNvPr id="5" name="KSO_FN"/>
          <p:cNvSpPr>
            <a:spLocks noGrp="1"/>
          </p:cNvSpPr>
          <p:nvPr>
            <p:ph type="sldNum" sz="quarter" idx="12"/>
          </p:nvPr>
        </p:nvSpPr>
        <p:spPr/>
        <p:txBody>
          <a:bodyPr/>
          <a:lstStyle/>
          <a:p>
            <a:fld id="{221E5120-C8C4-4748-887E-A6FF1A7C9A36}" type="slidenum">
              <a:rPr lang="zh-CN" altLang="en-US" smtClean="0"/>
              <a:pPr/>
              <a:t>‹#›</a:t>
            </a:fld>
            <a:endParaRPr lang="zh-CN" altLang="en-US"/>
          </a:p>
        </p:txBody>
      </p:sp>
      <p:sp>
        <p:nvSpPr>
          <p:cNvPr id="7" name="文本框 6"/>
          <p:cNvSpPr txBox="1"/>
          <p:nvPr userDrawn="1"/>
        </p:nvSpPr>
        <p:spPr>
          <a:xfrm>
            <a:off x="0" y="533400"/>
            <a:ext cx="804863" cy="301424"/>
          </a:xfrm>
          <a:prstGeom prst="rect">
            <a:avLst/>
          </a:prstGeom>
        </p:spPr>
        <p:txBody>
          <a:bodyPr vert="horz" lIns="0" tIns="0" rIns="0" bIns="0" rtlCol="0" anchor="ctr">
            <a:normAutofit/>
          </a:bodyPr>
          <a:lstStyle>
            <a:lvl1pPr lvl="0" indent="0" algn="ctr">
              <a:lnSpc>
                <a:spcPct val="100000"/>
              </a:lnSpc>
              <a:spcBef>
                <a:spcPts val="1800"/>
              </a:spcBef>
              <a:spcAft>
                <a:spcPts val="0"/>
              </a:spcAft>
              <a:buClr>
                <a:srgbClr val="C94D4D"/>
              </a:buClr>
              <a:buSzPct val="60000"/>
              <a:buFont typeface="Wingdings" panose="05000000000000000000" pitchFamily="2" charset="2"/>
              <a:buNone/>
              <a:defRPr baseline="0">
                <a:solidFill>
                  <a:schemeClr val="bg1"/>
                </a:solidFill>
                <a:latin typeface="Arial" panose="020B0604020202020204" pitchFamily="34" charset="0"/>
                <a:ea typeface="微软雅黑" panose="020B0503020204020204" pitchFamily="34" charset="-122"/>
              </a:defRPr>
            </a:lvl1pPr>
            <a:lvl2pPr marL="357188" indent="0" algn="just">
              <a:lnSpc>
                <a:spcPct val="120000"/>
              </a:lnSpc>
              <a:spcBef>
                <a:spcPts val="200"/>
              </a:spcBef>
              <a:spcAft>
                <a:spcPts val="600"/>
              </a:spcAft>
              <a:buFont typeface="Arial" panose="020B0604020202020204" pitchFamily="34" charset="0"/>
              <a:buNone/>
              <a:defRPr sz="1600" baseline="0">
                <a:solidFill>
                  <a:srgbClr val="7D7D7D"/>
                </a:solidFill>
                <a:latin typeface="幼圆" panose="02010509060101010101" pitchFamily="49" charset="-122"/>
                <a:ea typeface="幼圆" panose="02010509060101010101" pitchFamily="49" charset="-122"/>
              </a:defRPr>
            </a:lvl2pPr>
            <a:lvl3pPr marL="1143000" indent="-228600">
              <a:lnSpc>
                <a:spcPct val="90000"/>
              </a:lnSpc>
              <a:spcBef>
                <a:spcPts val="500"/>
              </a:spcBef>
              <a:buFont typeface="Arial" panose="020B0604020202020204" pitchFamily="34" charset="0"/>
              <a:buChar char="•"/>
              <a:defRPr sz="2000"/>
            </a:lvl3pPr>
            <a:lvl4pPr marL="1600200" indent="-228600">
              <a:lnSpc>
                <a:spcPct val="90000"/>
              </a:lnSpc>
              <a:spcBef>
                <a:spcPts val="500"/>
              </a:spcBef>
              <a:buFont typeface="Arial" panose="020B0604020202020204" pitchFamily="34" charset="0"/>
              <a:buChar char="•"/>
            </a:lvl4pPr>
            <a:lvl5pPr marL="2057400" indent="-228600">
              <a:lnSpc>
                <a:spcPct val="90000"/>
              </a:lnSpc>
              <a:spcBef>
                <a:spcPts val="500"/>
              </a:spcBef>
              <a:buFont typeface="Arial" panose="020B0604020202020204" pitchFamily="34" charset="0"/>
              <a:buChar cha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0"/>
            <a:r>
              <a:rPr lang="en-US" altLang="zh-CN" sz="1600" dirty="0" smtClean="0"/>
              <a:t>Tax</a:t>
            </a:r>
            <a:endParaRPr lang="zh-CN" altLang="en-US" sz="1600" dirty="0" smtClean="0"/>
          </a:p>
        </p:txBody>
      </p:sp>
    </p:spTree>
    <p:extLst>
      <p:ext uri="{BB962C8B-B14F-4D97-AF65-F5344CB8AC3E}">
        <p14:creationId xmlns:p14="http://schemas.microsoft.com/office/powerpoint/2010/main" val="2259815313"/>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KSO_FD"/>
          <p:cNvSpPr>
            <a:spLocks noGrp="1"/>
          </p:cNvSpPr>
          <p:nvPr>
            <p:ph type="dt" sz="half" idx="10"/>
          </p:nvPr>
        </p:nvSpPr>
        <p:spPr/>
        <p:txBody>
          <a:bodyPr/>
          <a:lstStyle/>
          <a:p>
            <a:fld id="{0A0913D8-59CF-46A3-89D8-A36AB36CD2A9}" type="datetimeFigureOut">
              <a:rPr lang="zh-CN" altLang="en-US" smtClean="0"/>
              <a:pPr/>
              <a:t>2015-10-09</a:t>
            </a:fld>
            <a:endParaRPr lang="zh-CN" altLang="en-US"/>
          </a:p>
        </p:txBody>
      </p:sp>
      <p:sp>
        <p:nvSpPr>
          <p:cNvPr id="3" name="KSO_FT"/>
          <p:cNvSpPr>
            <a:spLocks noGrp="1"/>
          </p:cNvSpPr>
          <p:nvPr>
            <p:ph type="ftr" sz="quarter" idx="11"/>
          </p:nvPr>
        </p:nvSpPr>
        <p:spPr/>
        <p:txBody>
          <a:bodyPr/>
          <a:lstStyle/>
          <a:p>
            <a:endParaRPr lang="zh-CN" altLang="en-US"/>
          </a:p>
        </p:txBody>
      </p:sp>
      <p:sp>
        <p:nvSpPr>
          <p:cNvPr id="4" name="KSO_FN"/>
          <p:cNvSpPr>
            <a:spLocks noGrp="1"/>
          </p:cNvSpPr>
          <p:nvPr>
            <p:ph type="sldNum" sz="quarter" idx="12"/>
          </p:nvPr>
        </p:nvSpPr>
        <p:spPr/>
        <p:txBody>
          <a:bodyPr/>
          <a:lstStyle/>
          <a:p>
            <a:fld id="{221E5120-C8C4-4748-887E-A6FF1A7C9A36}" type="slidenum">
              <a:rPr lang="zh-CN" altLang="en-US" smtClean="0"/>
              <a:pPr/>
              <a:t>‹#›</a:t>
            </a:fld>
            <a:endParaRPr lang="zh-CN" altLang="en-US"/>
          </a:p>
        </p:txBody>
      </p:sp>
      <p:sp>
        <p:nvSpPr>
          <p:cNvPr id="5" name="任意多边形 4">
            <a:hlinkClick r:id="" action="ppaction://hlinkshowjump?jump=previousslide"/>
          </p:cNvPr>
          <p:cNvSpPr/>
          <p:nvPr/>
        </p:nvSpPr>
        <p:spPr>
          <a:xfrm>
            <a:off x="8129326" y="6623691"/>
            <a:ext cx="583471" cy="242832"/>
          </a:xfrm>
          <a:custGeom>
            <a:avLst/>
            <a:gdLst>
              <a:gd name="connsiteX0" fmla="*/ 0 w 583471"/>
              <a:gd name="connsiteY0" fmla="*/ 0 h 242832"/>
              <a:gd name="connsiteX1" fmla="*/ 393687 w 583471"/>
              <a:gd name="connsiteY1" fmla="*/ 0 h 242832"/>
              <a:gd name="connsiteX2" fmla="*/ 583471 w 583471"/>
              <a:gd name="connsiteY2" fmla="*/ 242832 h 242832"/>
              <a:gd name="connsiteX3" fmla="*/ 0 w 583471"/>
              <a:gd name="connsiteY3" fmla="*/ 242832 h 242832"/>
            </a:gdLst>
            <a:ahLst/>
            <a:cxnLst>
              <a:cxn ang="0">
                <a:pos x="connsiteX0" y="connsiteY0"/>
              </a:cxn>
              <a:cxn ang="0">
                <a:pos x="connsiteX1" y="connsiteY1"/>
              </a:cxn>
              <a:cxn ang="0">
                <a:pos x="connsiteX2" y="connsiteY2"/>
              </a:cxn>
              <a:cxn ang="0">
                <a:pos x="connsiteX3" y="connsiteY3"/>
              </a:cxn>
            </a:cxnLst>
            <a:rect l="l" t="t" r="r" b="b"/>
            <a:pathLst>
              <a:path w="583471" h="242832">
                <a:moveTo>
                  <a:pt x="0" y="0"/>
                </a:moveTo>
                <a:lnTo>
                  <a:pt x="393687" y="0"/>
                </a:lnTo>
                <a:lnTo>
                  <a:pt x="583471" y="242832"/>
                </a:lnTo>
                <a:lnTo>
                  <a:pt x="0" y="242832"/>
                </a:lnTo>
                <a:close/>
              </a:path>
            </a:pathLst>
          </a:custGeom>
          <a:solidFill>
            <a:srgbClr val="C9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燕尾形 5">
            <a:hlinkClick r:id="" action="ppaction://hlinkshowjump?jump=previousslide"/>
          </p:cNvPr>
          <p:cNvSpPr/>
          <p:nvPr/>
        </p:nvSpPr>
        <p:spPr>
          <a:xfrm flipH="1">
            <a:off x="8332070" y="6699071"/>
            <a:ext cx="95794" cy="9579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7" name="任意多边形 6">
            <a:hlinkClick r:id="" action="ppaction://hlinkshowjump?jump=nextslide"/>
          </p:cNvPr>
          <p:cNvSpPr/>
          <p:nvPr/>
        </p:nvSpPr>
        <p:spPr>
          <a:xfrm flipH="1" flipV="1">
            <a:off x="8564749" y="6615168"/>
            <a:ext cx="583471" cy="242832"/>
          </a:xfrm>
          <a:custGeom>
            <a:avLst/>
            <a:gdLst>
              <a:gd name="connsiteX0" fmla="*/ 0 w 583471"/>
              <a:gd name="connsiteY0" fmla="*/ 0 h 242832"/>
              <a:gd name="connsiteX1" fmla="*/ 393687 w 583471"/>
              <a:gd name="connsiteY1" fmla="*/ 0 h 242832"/>
              <a:gd name="connsiteX2" fmla="*/ 583471 w 583471"/>
              <a:gd name="connsiteY2" fmla="*/ 242832 h 242832"/>
              <a:gd name="connsiteX3" fmla="*/ 0 w 583471"/>
              <a:gd name="connsiteY3" fmla="*/ 242832 h 242832"/>
            </a:gdLst>
            <a:ahLst/>
            <a:cxnLst>
              <a:cxn ang="0">
                <a:pos x="connsiteX0" y="connsiteY0"/>
              </a:cxn>
              <a:cxn ang="0">
                <a:pos x="connsiteX1" y="connsiteY1"/>
              </a:cxn>
              <a:cxn ang="0">
                <a:pos x="connsiteX2" y="connsiteY2"/>
              </a:cxn>
              <a:cxn ang="0">
                <a:pos x="connsiteX3" y="connsiteY3"/>
              </a:cxn>
            </a:cxnLst>
            <a:rect l="l" t="t" r="r" b="b"/>
            <a:pathLst>
              <a:path w="583471" h="242832">
                <a:moveTo>
                  <a:pt x="0" y="0"/>
                </a:moveTo>
                <a:lnTo>
                  <a:pt x="393687" y="0"/>
                </a:lnTo>
                <a:lnTo>
                  <a:pt x="583471" y="242832"/>
                </a:lnTo>
                <a:lnTo>
                  <a:pt x="0" y="242832"/>
                </a:lnTo>
                <a:close/>
              </a:path>
            </a:pathLst>
          </a:custGeom>
          <a:solidFill>
            <a:srgbClr val="C9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燕尾形 7">
            <a:hlinkClick r:id="" action="ppaction://hlinkshowjump?jump=nextslide"/>
          </p:cNvPr>
          <p:cNvSpPr/>
          <p:nvPr/>
        </p:nvSpPr>
        <p:spPr>
          <a:xfrm>
            <a:off x="8858945" y="6707780"/>
            <a:ext cx="95794" cy="9579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pic>
        <p:nvPicPr>
          <p:cNvPr id="9" name="图片 8"/>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7706144" y="118197"/>
            <a:ext cx="1347645" cy="285140"/>
          </a:xfrm>
          <a:prstGeom prst="rect">
            <a:avLst/>
          </a:prstGeom>
        </p:spPr>
      </p:pic>
    </p:spTree>
    <p:extLst>
      <p:ext uri="{BB962C8B-B14F-4D97-AF65-F5344CB8AC3E}">
        <p14:creationId xmlns:p14="http://schemas.microsoft.com/office/powerpoint/2010/main" val="285679335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 name="KSO_BT1"/>
          <p:cNvSpPr>
            <a:spLocks noGrp="1"/>
          </p:cNvSpPr>
          <p:nvPr>
            <p:ph type="title"/>
          </p:nvPr>
        </p:nvSpPr>
        <p:spPr>
          <a:xfrm>
            <a:off x="858442" y="533402"/>
            <a:ext cx="2949178" cy="1600200"/>
          </a:xfrm>
        </p:spPr>
        <p:txBody>
          <a:bodyPr anchor="b"/>
          <a:lstStyle>
            <a:lvl1pPr>
              <a:defRPr sz="3200"/>
            </a:lvl1pPr>
          </a:lstStyle>
          <a:p>
            <a:r>
              <a:rPr lang="zh-CN" altLang="en-US" smtClean="0"/>
              <a:t>单击此处编辑母版标题样式</a:t>
            </a:r>
            <a:endParaRPr lang="en-US" dirty="0"/>
          </a:p>
        </p:txBody>
      </p:sp>
      <p:sp>
        <p:nvSpPr>
          <p:cNvPr id="3" name="KSO_BC1"/>
          <p:cNvSpPr>
            <a:spLocks noGrp="1"/>
          </p:cNvSpPr>
          <p:nvPr>
            <p:ph idx="1"/>
          </p:nvPr>
        </p:nvSpPr>
        <p:spPr>
          <a:xfrm>
            <a:off x="4115992" y="1063628"/>
            <a:ext cx="4629150" cy="4873625"/>
          </a:xfrm>
        </p:spPr>
        <p:txBody>
          <a:bodyPr>
            <a:normAutofit/>
          </a:bodyP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p:txBody>
      </p:sp>
      <p:sp>
        <p:nvSpPr>
          <p:cNvPr id="4" name="KSO_BC2"/>
          <p:cNvSpPr>
            <a:spLocks noGrp="1"/>
          </p:cNvSpPr>
          <p:nvPr>
            <p:ph type="body" sz="half" idx="2"/>
          </p:nvPr>
        </p:nvSpPr>
        <p:spPr>
          <a:xfrm>
            <a:off x="858442" y="2133602"/>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KSO_FD"/>
          <p:cNvSpPr>
            <a:spLocks noGrp="1"/>
          </p:cNvSpPr>
          <p:nvPr>
            <p:ph type="dt" sz="half" idx="10"/>
          </p:nvPr>
        </p:nvSpPr>
        <p:spPr/>
        <p:txBody>
          <a:bodyPr/>
          <a:lstStyle/>
          <a:p>
            <a:fld id="{0A0913D8-59CF-46A3-89D8-A36AB36CD2A9}" type="datetimeFigureOut">
              <a:rPr lang="zh-CN" altLang="en-US" smtClean="0"/>
              <a:pPr/>
              <a:t>2015-10-09</a:t>
            </a:fld>
            <a:endParaRPr lang="zh-CN" altLang="en-US"/>
          </a:p>
        </p:txBody>
      </p:sp>
      <p:sp>
        <p:nvSpPr>
          <p:cNvPr id="6" name="KSO_FT"/>
          <p:cNvSpPr>
            <a:spLocks noGrp="1"/>
          </p:cNvSpPr>
          <p:nvPr>
            <p:ph type="ftr" sz="quarter" idx="11"/>
          </p:nvPr>
        </p:nvSpPr>
        <p:spPr/>
        <p:txBody>
          <a:bodyPr/>
          <a:lstStyle/>
          <a:p>
            <a:endParaRPr lang="zh-CN" altLang="en-US"/>
          </a:p>
        </p:txBody>
      </p:sp>
      <p:sp>
        <p:nvSpPr>
          <p:cNvPr id="7" name="KSO_FN"/>
          <p:cNvSpPr>
            <a:spLocks noGrp="1"/>
          </p:cNvSpPr>
          <p:nvPr>
            <p:ph type="sldNum" sz="quarter" idx="12"/>
          </p:nvPr>
        </p:nvSpPr>
        <p:spPr/>
        <p:txBody>
          <a:bodyPr/>
          <a:lstStyle/>
          <a:p>
            <a:fld id="{221E5120-C8C4-4748-887E-A6FF1A7C9A36}" type="slidenum">
              <a:rPr lang="zh-CN" altLang="en-US" smtClean="0"/>
              <a:pPr/>
              <a:t>‹#›</a:t>
            </a:fld>
            <a:endParaRPr lang="zh-CN" altLang="en-US"/>
          </a:p>
        </p:txBody>
      </p:sp>
    </p:spTree>
    <p:extLst>
      <p:ext uri="{BB962C8B-B14F-4D97-AF65-F5344CB8AC3E}">
        <p14:creationId xmlns:p14="http://schemas.microsoft.com/office/powerpoint/2010/main" val="3624884627"/>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SO_BT1"/>
          <p:cNvSpPr>
            <a:spLocks noGrp="1"/>
          </p:cNvSpPr>
          <p:nvPr>
            <p:ph type="title"/>
          </p:nvPr>
        </p:nvSpPr>
        <p:spPr>
          <a:xfrm>
            <a:off x="931817" y="191586"/>
            <a:ext cx="6940732" cy="643237"/>
          </a:xfrm>
          <a:prstGeom prst="rect">
            <a:avLst/>
          </a:prstGeom>
        </p:spPr>
        <p:txBody>
          <a:bodyPr vert="horz" lIns="91440" tIns="45720" rIns="91440" bIns="45720" rtlCol="0" anchor="b">
            <a:normAutofit/>
          </a:bodyPr>
          <a:lstStyle/>
          <a:p>
            <a:r>
              <a:rPr lang="zh-CN" altLang="en-US" dirty="0" smtClean="0"/>
              <a:t>单击此处编辑母版标题样式</a:t>
            </a:r>
            <a:endParaRPr lang="en-US" dirty="0"/>
          </a:p>
        </p:txBody>
      </p:sp>
      <p:sp>
        <p:nvSpPr>
          <p:cNvPr id="3" name="KSO_BC1"/>
          <p:cNvSpPr>
            <a:spLocks noGrp="1"/>
          </p:cNvSpPr>
          <p:nvPr>
            <p:ph type="body" idx="1"/>
          </p:nvPr>
        </p:nvSpPr>
        <p:spPr>
          <a:xfrm>
            <a:off x="409303" y="1049867"/>
            <a:ext cx="8377646" cy="5127096"/>
          </a:xfrm>
          <a:prstGeom prst="rect">
            <a:avLst/>
          </a:prstGeom>
        </p:spPr>
        <p:txBody>
          <a:bodyPr vert="horz" lIns="91440" tIns="45720" rIns="91440" bIns="45720" rtlCol="0">
            <a:normAutofit/>
          </a:bodyPr>
          <a:lstStyle/>
          <a:p>
            <a:pPr lvl="0"/>
            <a:r>
              <a:rPr lang="zh-CN" altLang="en-US" dirty="0" smtClean="0"/>
              <a:t>单击此处编辑母版文本样式</a:t>
            </a:r>
          </a:p>
          <a:p>
            <a:pPr lvl="1"/>
            <a:r>
              <a:rPr lang="zh-CN" altLang="en-US" dirty="0" smtClean="0"/>
              <a:t>第二级</a:t>
            </a:r>
          </a:p>
        </p:txBody>
      </p:sp>
      <p:sp>
        <p:nvSpPr>
          <p:cNvPr id="4" name="KSO_FD"/>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A0913D8-59CF-46A3-89D8-A36AB36CD2A9}" type="datetimeFigureOut">
              <a:rPr lang="zh-CN" altLang="en-US" smtClean="0"/>
              <a:pPr/>
              <a:t>2015-10-09</a:t>
            </a:fld>
            <a:endParaRPr lang="zh-CN" altLang="en-US"/>
          </a:p>
        </p:txBody>
      </p:sp>
      <p:sp>
        <p:nvSpPr>
          <p:cNvPr id="5" name="KSO_FT"/>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KSO_FN"/>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21E5120-C8C4-4748-887E-A6FF1A7C9A36}" type="slidenum">
              <a:rPr lang="zh-CN" altLang="en-US" smtClean="0"/>
              <a:pPr/>
              <a:t>‹#›</a:t>
            </a:fld>
            <a:endParaRPr lang="zh-CN" altLang="en-US"/>
          </a:p>
        </p:txBody>
      </p:sp>
      <p:sp>
        <p:nvSpPr>
          <p:cNvPr id="11" name="任意多边形 10"/>
          <p:cNvSpPr/>
          <p:nvPr/>
        </p:nvSpPr>
        <p:spPr>
          <a:xfrm>
            <a:off x="-1" y="539931"/>
            <a:ext cx="870857" cy="295084"/>
          </a:xfrm>
          <a:custGeom>
            <a:avLst/>
            <a:gdLst>
              <a:gd name="connsiteX0" fmla="*/ 0 w 735872"/>
              <a:gd name="connsiteY0" fmla="*/ 0 h 242832"/>
              <a:gd name="connsiteX1" fmla="*/ 575505 w 735872"/>
              <a:gd name="connsiteY1" fmla="*/ 0 h 242832"/>
              <a:gd name="connsiteX2" fmla="*/ 735872 w 735872"/>
              <a:gd name="connsiteY2" fmla="*/ 242832 h 242832"/>
              <a:gd name="connsiteX3" fmla="*/ 0 w 735872"/>
              <a:gd name="connsiteY3" fmla="*/ 242832 h 242832"/>
            </a:gdLst>
            <a:ahLst/>
            <a:cxnLst>
              <a:cxn ang="0">
                <a:pos x="connsiteX0" y="connsiteY0"/>
              </a:cxn>
              <a:cxn ang="0">
                <a:pos x="connsiteX1" y="connsiteY1"/>
              </a:cxn>
              <a:cxn ang="0">
                <a:pos x="connsiteX2" y="connsiteY2"/>
              </a:cxn>
              <a:cxn ang="0">
                <a:pos x="connsiteX3" y="connsiteY3"/>
              </a:cxn>
            </a:cxnLst>
            <a:rect l="l" t="t" r="r" b="b"/>
            <a:pathLst>
              <a:path w="735872" h="242832">
                <a:moveTo>
                  <a:pt x="0" y="0"/>
                </a:moveTo>
                <a:lnTo>
                  <a:pt x="575505" y="0"/>
                </a:lnTo>
                <a:lnTo>
                  <a:pt x="735872" y="242832"/>
                </a:lnTo>
                <a:lnTo>
                  <a:pt x="0" y="242832"/>
                </a:lnTo>
                <a:close/>
              </a:path>
            </a:pathLst>
          </a:custGeom>
          <a:solidFill>
            <a:srgbClr val="C9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任意多边形 11">
            <a:hlinkClick r:id="" action="ppaction://hlinkshowjump?jump=previousslide"/>
          </p:cNvPr>
          <p:cNvSpPr/>
          <p:nvPr/>
        </p:nvSpPr>
        <p:spPr>
          <a:xfrm>
            <a:off x="8129326" y="6623691"/>
            <a:ext cx="583471" cy="242832"/>
          </a:xfrm>
          <a:custGeom>
            <a:avLst/>
            <a:gdLst>
              <a:gd name="connsiteX0" fmla="*/ 0 w 583471"/>
              <a:gd name="connsiteY0" fmla="*/ 0 h 242832"/>
              <a:gd name="connsiteX1" fmla="*/ 393687 w 583471"/>
              <a:gd name="connsiteY1" fmla="*/ 0 h 242832"/>
              <a:gd name="connsiteX2" fmla="*/ 583471 w 583471"/>
              <a:gd name="connsiteY2" fmla="*/ 242832 h 242832"/>
              <a:gd name="connsiteX3" fmla="*/ 0 w 583471"/>
              <a:gd name="connsiteY3" fmla="*/ 242832 h 242832"/>
            </a:gdLst>
            <a:ahLst/>
            <a:cxnLst>
              <a:cxn ang="0">
                <a:pos x="connsiteX0" y="connsiteY0"/>
              </a:cxn>
              <a:cxn ang="0">
                <a:pos x="connsiteX1" y="connsiteY1"/>
              </a:cxn>
              <a:cxn ang="0">
                <a:pos x="connsiteX2" y="connsiteY2"/>
              </a:cxn>
              <a:cxn ang="0">
                <a:pos x="connsiteX3" y="connsiteY3"/>
              </a:cxn>
            </a:cxnLst>
            <a:rect l="l" t="t" r="r" b="b"/>
            <a:pathLst>
              <a:path w="583471" h="242832">
                <a:moveTo>
                  <a:pt x="0" y="0"/>
                </a:moveTo>
                <a:lnTo>
                  <a:pt x="393687" y="0"/>
                </a:lnTo>
                <a:lnTo>
                  <a:pt x="583471" y="242832"/>
                </a:lnTo>
                <a:lnTo>
                  <a:pt x="0" y="242832"/>
                </a:lnTo>
                <a:close/>
              </a:path>
            </a:pathLst>
          </a:custGeom>
          <a:solidFill>
            <a:srgbClr val="C9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燕尾形 12">
            <a:hlinkClick r:id="" action="ppaction://hlinkshowjump?jump=previousslide"/>
          </p:cNvPr>
          <p:cNvSpPr/>
          <p:nvPr/>
        </p:nvSpPr>
        <p:spPr>
          <a:xfrm flipH="1">
            <a:off x="8332070" y="6699071"/>
            <a:ext cx="95794" cy="9579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14" name="任意多边形 13">
            <a:hlinkClick r:id="" action="ppaction://hlinkshowjump?jump=nextslide"/>
          </p:cNvPr>
          <p:cNvSpPr/>
          <p:nvPr/>
        </p:nvSpPr>
        <p:spPr>
          <a:xfrm flipH="1" flipV="1">
            <a:off x="8564749" y="6615168"/>
            <a:ext cx="583471" cy="242832"/>
          </a:xfrm>
          <a:custGeom>
            <a:avLst/>
            <a:gdLst>
              <a:gd name="connsiteX0" fmla="*/ 0 w 583471"/>
              <a:gd name="connsiteY0" fmla="*/ 0 h 242832"/>
              <a:gd name="connsiteX1" fmla="*/ 393687 w 583471"/>
              <a:gd name="connsiteY1" fmla="*/ 0 h 242832"/>
              <a:gd name="connsiteX2" fmla="*/ 583471 w 583471"/>
              <a:gd name="connsiteY2" fmla="*/ 242832 h 242832"/>
              <a:gd name="connsiteX3" fmla="*/ 0 w 583471"/>
              <a:gd name="connsiteY3" fmla="*/ 242832 h 242832"/>
            </a:gdLst>
            <a:ahLst/>
            <a:cxnLst>
              <a:cxn ang="0">
                <a:pos x="connsiteX0" y="connsiteY0"/>
              </a:cxn>
              <a:cxn ang="0">
                <a:pos x="connsiteX1" y="connsiteY1"/>
              </a:cxn>
              <a:cxn ang="0">
                <a:pos x="connsiteX2" y="connsiteY2"/>
              </a:cxn>
              <a:cxn ang="0">
                <a:pos x="connsiteX3" y="connsiteY3"/>
              </a:cxn>
            </a:cxnLst>
            <a:rect l="l" t="t" r="r" b="b"/>
            <a:pathLst>
              <a:path w="583471" h="242832">
                <a:moveTo>
                  <a:pt x="0" y="0"/>
                </a:moveTo>
                <a:lnTo>
                  <a:pt x="393687" y="0"/>
                </a:lnTo>
                <a:lnTo>
                  <a:pt x="583471" y="242832"/>
                </a:lnTo>
                <a:lnTo>
                  <a:pt x="0" y="242832"/>
                </a:lnTo>
                <a:close/>
              </a:path>
            </a:pathLst>
          </a:custGeom>
          <a:solidFill>
            <a:srgbClr val="C94D4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燕尾形 14">
            <a:hlinkClick r:id="" action="ppaction://hlinkshowjump?jump=nextslide"/>
          </p:cNvPr>
          <p:cNvSpPr/>
          <p:nvPr/>
        </p:nvSpPr>
        <p:spPr>
          <a:xfrm>
            <a:off x="8858945" y="6707780"/>
            <a:ext cx="95794" cy="95794"/>
          </a:xfrm>
          <a:prstGeom prst="chevron">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cxnSp>
        <p:nvCxnSpPr>
          <p:cNvPr id="16" name="直接连接符 15"/>
          <p:cNvCxnSpPr/>
          <p:nvPr/>
        </p:nvCxnSpPr>
        <p:spPr>
          <a:xfrm>
            <a:off x="0" y="829465"/>
            <a:ext cx="9144000" cy="0"/>
          </a:xfrm>
          <a:prstGeom prst="line">
            <a:avLst/>
          </a:prstGeom>
          <a:ln w="127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0476799"/>
      </p:ext>
    </p:extLst>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Lst>
  <p:txStyles>
    <p:titleStyle>
      <a:lvl1pPr algn="l" defTabSz="914400" rtl="0" eaLnBrk="1" latinLnBrk="0" hangingPunct="1">
        <a:lnSpc>
          <a:spcPct val="90000"/>
        </a:lnSpc>
        <a:spcBef>
          <a:spcPct val="0"/>
        </a:spcBef>
        <a:buNone/>
        <a:defRPr sz="2800" b="1" i="0" kern="1200" baseline="0">
          <a:solidFill>
            <a:schemeClr val="tx1"/>
          </a:solidFill>
          <a:latin typeface="Arial Black" panose="020B0A04020102020204" pitchFamily="34" charset="0"/>
          <a:ea typeface="微软雅黑" panose="020B0503020204020204" pitchFamily="34" charset="-122"/>
          <a:cs typeface="+mj-cs"/>
        </a:defRPr>
      </a:lvl1pPr>
    </p:titleStyle>
    <p:bodyStyle>
      <a:lvl1pPr marL="357188" indent="-357188" algn="just" defTabSz="914400" rtl="0" eaLnBrk="1" latinLnBrk="0" hangingPunct="1">
        <a:lnSpc>
          <a:spcPct val="100000"/>
        </a:lnSpc>
        <a:spcBef>
          <a:spcPts val="1800"/>
        </a:spcBef>
        <a:spcAft>
          <a:spcPts val="0"/>
        </a:spcAft>
        <a:buClr>
          <a:srgbClr val="C94D4D"/>
        </a:buClr>
        <a:buSzPct val="60000"/>
        <a:buFont typeface="Wingdings" panose="05000000000000000000" pitchFamily="2" charset="2"/>
        <a:buChar char="u"/>
        <a:defRPr sz="2000" kern="1200" baseline="0">
          <a:solidFill>
            <a:schemeClr val="accent1">
              <a:lumMod val="50000"/>
            </a:schemeClr>
          </a:solidFill>
          <a:latin typeface="Arial" panose="020B0604020202020204" pitchFamily="34" charset="0"/>
          <a:ea typeface="微软雅黑" panose="020B0503020204020204" pitchFamily="34" charset="-122"/>
          <a:cs typeface="+mn-cs"/>
        </a:defRPr>
      </a:lvl1pPr>
      <a:lvl2pPr marL="357188" indent="-285750" algn="just" defTabSz="914400" rtl="0" eaLnBrk="1" latinLnBrk="0" hangingPunct="1">
        <a:lnSpc>
          <a:spcPct val="120000"/>
        </a:lnSpc>
        <a:spcBef>
          <a:spcPts val="600"/>
        </a:spcBef>
        <a:spcAft>
          <a:spcPts val="600"/>
        </a:spcAft>
        <a:buFont typeface="幼圆" panose="02010509060101010101" pitchFamily="49" charset="-122"/>
        <a:buChar char=" "/>
        <a:defRPr sz="1800" kern="1200" baseline="0">
          <a:solidFill>
            <a:srgbClr val="7D7D7D"/>
          </a:solidFill>
          <a:latin typeface="幼圆" panose="02010509060101010101" pitchFamily="49" charset="-122"/>
          <a:ea typeface="幼圆" panose="02010509060101010101" pitchFamily="49" charset="-122"/>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21442;&#32771;&#36164;&#26009;/&#22269;&#23478;&#31246;&#21153;&#24635;&#23616;&#20844;&#21578;2014&#24180;&#31532;64&#21495;/1.&#22266;&#23450;&#36164;&#20135;&#21152;&#36895;&#25240;&#26087;(&#25187;&#38500;)&#39044;&#32564;&#24773;&#20917;&#32479;&#35745;&#34920;.xls"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21442;&#32771;&#36164;&#26009;/&#20013;&#21326;&#20154;&#27665;&#20849;&#21644;&#22269;&#20225;&#19994;&#25152;&#24471;&#31246;&#24180;&#24230;&#32435;&#31246;&#30003;&#25253;&#34920;.xls" TargetMode="Externa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3059832" y="1556792"/>
            <a:ext cx="5626968" cy="1080121"/>
          </a:xfrm>
        </p:spPr>
        <p:txBody>
          <a:bodyPr>
            <a:normAutofit fontScale="90000"/>
          </a:bodyPr>
          <a:lstStyle/>
          <a:p>
            <a:pPr algn="ctr"/>
            <a:r>
              <a:rPr lang="zh-CN" altLang="en-US" sz="4000" dirty="0" smtClean="0">
                <a:solidFill>
                  <a:schemeClr val="accent1">
                    <a:lumMod val="75000"/>
                  </a:schemeClr>
                </a:solidFill>
                <a:latin typeface="隶书" panose="02010509060101010101" pitchFamily="49" charset="-122"/>
                <a:ea typeface="隶书" panose="02010509060101010101" pitchFamily="49" charset="-122"/>
              </a:rPr>
              <a:t>固定资产加速折旧政策及报表填写解析</a:t>
            </a:r>
            <a:endParaRPr lang="zh-CN" altLang="en-US" sz="4000" dirty="0">
              <a:solidFill>
                <a:schemeClr val="accent1">
                  <a:lumMod val="75000"/>
                </a:schemeClr>
              </a:solidFill>
              <a:latin typeface="隶书" panose="02010509060101010101" pitchFamily="49" charset="-122"/>
              <a:ea typeface="隶书" panose="02010509060101010101" pitchFamily="49" charset="-122"/>
            </a:endParaRPr>
          </a:p>
        </p:txBody>
      </p:sp>
      <p:sp>
        <p:nvSpPr>
          <p:cNvPr id="4" name="Rectangle 6"/>
          <p:cNvSpPr>
            <a:spLocks noGrp="1" noChangeArrowheads="1"/>
          </p:cNvSpPr>
          <p:nvPr>
            <p:ph type="sldNum" sz="quarter" idx="12"/>
          </p:nvPr>
        </p:nvSpPr>
        <p:spPr>
          <a:xfrm>
            <a:off x="6553200" y="6245225"/>
            <a:ext cx="2133600" cy="476250"/>
          </a:xfrm>
          <a:prstGeom prst="rect">
            <a:avLst/>
          </a:prstGeom>
        </p:spPr>
        <p:txBody>
          <a:bodyPr/>
          <a:lstStyle/>
          <a:p>
            <a:fld id="{DA6B44AC-D373-42C2-ABAD-023604BF40EA}" type="slidenum">
              <a:rPr lang="zh-CN" altLang="en-US">
                <a:ea typeface="华文楷体" panose="02010600040101010101" pitchFamily="2" charset="-122"/>
              </a:rPr>
              <a:pPr/>
              <a:t>1</a:t>
            </a:fld>
            <a:endParaRPr lang="en-US" dirty="0">
              <a:ea typeface="华文楷体" panose="02010600040101010101" pitchFamily="2" charset="-122"/>
            </a:endParaRPr>
          </a:p>
        </p:txBody>
      </p:sp>
      <p:sp>
        <p:nvSpPr>
          <p:cNvPr id="5" name="Rectangle 2"/>
          <p:cNvSpPr txBox="1">
            <a:spLocks noChangeArrowheads="1"/>
          </p:cNvSpPr>
          <p:nvPr/>
        </p:nvSpPr>
        <p:spPr bwMode="auto">
          <a:xfrm>
            <a:off x="3070250" y="3284984"/>
            <a:ext cx="5616550" cy="151216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marR="0" lvl="0" algn="r" fontAlgn="base">
              <a:spcBef>
                <a:spcPts val="1800"/>
              </a:spcBef>
              <a:buClr>
                <a:srgbClr val="C94D4D"/>
              </a:buClr>
              <a:buSzPct val="60000"/>
              <a:tabLst/>
              <a:defRPr/>
            </a:pPr>
            <a:r>
              <a:rPr lang="zh-CN" altLang="en-US" sz="2400" b="1" dirty="0">
                <a:solidFill>
                  <a:schemeClr val="accent1">
                    <a:lumMod val="75000"/>
                  </a:schemeClr>
                </a:solidFill>
                <a:latin typeface="华文楷体" panose="02010600040101010101" pitchFamily="2" charset="-122"/>
                <a:ea typeface="华文楷体" panose="02010600040101010101" pitchFamily="2" charset="-122"/>
              </a:rPr>
              <a:t>邯郸市华文税务师事务所</a:t>
            </a:r>
            <a:r>
              <a:rPr lang="zh-CN" altLang="en-US" sz="2400" b="1" dirty="0" smtClean="0">
                <a:solidFill>
                  <a:schemeClr val="accent1">
                    <a:lumMod val="75000"/>
                  </a:schemeClr>
                </a:solidFill>
                <a:latin typeface="华文楷体" panose="02010600040101010101" pitchFamily="2" charset="-122"/>
                <a:ea typeface="华文楷体" panose="02010600040101010101" pitchFamily="2" charset="-122"/>
              </a:rPr>
              <a:t>有限公司</a:t>
            </a:r>
            <a:endParaRPr lang="en-US" altLang="zh-CN" sz="2400" b="1" dirty="0" smtClean="0">
              <a:solidFill>
                <a:schemeClr val="accent1">
                  <a:lumMod val="75000"/>
                </a:schemeClr>
              </a:solidFill>
              <a:latin typeface="华文楷体" panose="02010600040101010101" pitchFamily="2" charset="-122"/>
              <a:ea typeface="华文楷体" panose="02010600040101010101" pitchFamily="2" charset="-122"/>
            </a:endParaRPr>
          </a:p>
          <a:p>
            <a:pPr marR="0" lvl="0" algn="r" fontAlgn="base">
              <a:spcBef>
                <a:spcPts val="1800"/>
              </a:spcBef>
              <a:buClr>
                <a:srgbClr val="C94D4D"/>
              </a:buClr>
              <a:buSzPct val="60000"/>
              <a:tabLst/>
              <a:defRPr/>
            </a:pPr>
            <a:r>
              <a:rPr lang="zh-CN" altLang="en-US" sz="2400" b="1" dirty="0">
                <a:solidFill>
                  <a:schemeClr val="accent1">
                    <a:lumMod val="75000"/>
                  </a:schemeClr>
                </a:solidFill>
                <a:latin typeface="华文楷体" panose="02010600040101010101" pitchFamily="2" charset="-122"/>
                <a:ea typeface="华文楷体" panose="02010600040101010101" pitchFamily="2" charset="-122"/>
              </a:rPr>
              <a:t>徐运</a:t>
            </a:r>
            <a:r>
              <a:rPr lang="zh-CN" altLang="en-US" sz="2400" b="1" dirty="0" smtClean="0">
                <a:solidFill>
                  <a:schemeClr val="accent1">
                    <a:lumMod val="75000"/>
                  </a:schemeClr>
                </a:solidFill>
                <a:latin typeface="华文楷体" panose="02010600040101010101" pitchFamily="2" charset="-122"/>
                <a:ea typeface="华文楷体" panose="02010600040101010101" pitchFamily="2" charset="-122"/>
              </a:rPr>
              <a:t>海</a:t>
            </a:r>
            <a:endParaRPr lang="zh-CN" altLang="en-US" sz="2400" b="1" dirty="0">
              <a:solidFill>
                <a:schemeClr val="accent1">
                  <a:lumMod val="75000"/>
                </a:schemeClr>
              </a:solidFill>
              <a:latin typeface="华文楷体" panose="02010600040101010101" pitchFamily="2" charset="-122"/>
              <a:ea typeface="华文楷体" panose="02010600040101010101" pitchFamily="2" charset="-122"/>
            </a:endParaRPr>
          </a:p>
        </p:txBody>
      </p:sp>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510072" y="5445223"/>
            <a:ext cx="1176728" cy="1176728"/>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a:bodyPr>
          <a:lstStyle/>
          <a:p>
            <a:r>
              <a:rPr lang="zh-CN" altLang="en-US" dirty="0" smtClean="0"/>
              <a:t>问</a:t>
            </a:r>
            <a:r>
              <a:rPr lang="zh-CN" altLang="en-US" dirty="0"/>
              <a:t>：新购进固定资产的时间点如何把握？</a:t>
            </a:r>
          </a:p>
          <a:p>
            <a:pPr lvl="1"/>
            <a:r>
              <a:rPr lang="zh-CN" altLang="en-US" sz="2800" dirty="0"/>
              <a:t>　　答：新购进的固定资产，是</a:t>
            </a:r>
            <a:r>
              <a:rPr lang="zh-CN" altLang="en-US" sz="2800" dirty="0" smtClean="0"/>
              <a:t>指规定时间以后</a:t>
            </a:r>
            <a:r>
              <a:rPr lang="zh-CN" altLang="en-US" sz="2800" dirty="0"/>
              <a:t>购买，并且在此后投入使用。设备购置时间应以设备</a:t>
            </a:r>
            <a:r>
              <a:rPr lang="zh-CN" altLang="en-US" sz="2800" dirty="0">
                <a:solidFill>
                  <a:srgbClr val="FF0000"/>
                </a:solidFill>
              </a:rPr>
              <a:t>发票开具时间</a:t>
            </a:r>
            <a:r>
              <a:rPr lang="zh-CN" altLang="en-US" sz="2800" dirty="0"/>
              <a:t>为准。采取分期付款或赊销方式取得设备的，以</a:t>
            </a:r>
            <a:r>
              <a:rPr lang="zh-CN" altLang="en-US" sz="2800" dirty="0">
                <a:solidFill>
                  <a:srgbClr val="FF0000"/>
                </a:solidFill>
              </a:rPr>
              <a:t>设备到货时间</a:t>
            </a:r>
            <a:r>
              <a:rPr lang="zh-CN" altLang="en-US" sz="2800" dirty="0"/>
              <a:t>为准。</a:t>
            </a:r>
          </a:p>
          <a:p>
            <a:pPr lvl="1"/>
            <a:r>
              <a:rPr lang="zh-CN" altLang="en-US" sz="2800" dirty="0"/>
              <a:t>　　企业自行建造的固定资产，其购置时间点原则上应以建造工程</a:t>
            </a:r>
            <a:r>
              <a:rPr lang="zh-CN" altLang="en-US" sz="2800" dirty="0">
                <a:solidFill>
                  <a:srgbClr val="FF0000"/>
                </a:solidFill>
              </a:rPr>
              <a:t>竣工决算的时间点</a:t>
            </a:r>
            <a:r>
              <a:rPr lang="zh-CN" altLang="en-US" sz="2800" dirty="0"/>
              <a:t>为准</a:t>
            </a:r>
            <a:r>
              <a:rPr lang="zh-CN" altLang="en-US" sz="2800" dirty="0" smtClean="0"/>
              <a:t>。</a:t>
            </a:r>
            <a:endParaRPr lang="zh-CN" altLang="en-US" sz="2800" dirty="0"/>
          </a:p>
        </p:txBody>
      </p:sp>
      <p:sp>
        <p:nvSpPr>
          <p:cNvPr id="6" name="标题 1"/>
          <p:cNvSpPr>
            <a:spLocks noGrp="1"/>
          </p:cNvSpPr>
          <p:nvPr>
            <p:ph type="title"/>
          </p:nvPr>
        </p:nvSpPr>
        <p:spPr/>
        <p:txBody>
          <a:bodyPr>
            <a:noAutofit/>
          </a:bodyPr>
          <a:lstStyle/>
          <a:p>
            <a:r>
              <a:rPr lang="zh-CN" altLang="en-US" sz="4000" dirty="0" smtClean="0"/>
              <a:t>具体口径</a:t>
            </a:r>
            <a:endParaRPr lang="zh-CN" altLang="en-US" sz="4000" dirty="0"/>
          </a:p>
        </p:txBody>
      </p:sp>
    </p:spTree>
    <p:extLst>
      <p:ext uri="{BB962C8B-B14F-4D97-AF65-F5344CB8AC3E}">
        <p14:creationId xmlns:p14="http://schemas.microsoft.com/office/powerpoint/2010/main" val="17868218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4000" dirty="0" smtClean="0">
                <a:solidFill>
                  <a:srgbClr val="A66C65"/>
                </a:solidFill>
              </a:rPr>
              <a:t>具体问题</a:t>
            </a:r>
            <a:endParaRPr lang="zh-CN" altLang="en-US" dirty="0"/>
          </a:p>
        </p:txBody>
      </p:sp>
      <p:sp>
        <p:nvSpPr>
          <p:cNvPr id="3" name="内容占位符 2"/>
          <p:cNvSpPr>
            <a:spLocks noGrp="1"/>
          </p:cNvSpPr>
          <p:nvPr>
            <p:ph idx="1"/>
          </p:nvPr>
        </p:nvSpPr>
        <p:spPr/>
        <p:txBody>
          <a:bodyPr>
            <a:normAutofit lnSpcReduction="10000"/>
          </a:bodyPr>
          <a:lstStyle/>
          <a:p>
            <a:r>
              <a:rPr lang="zh-CN" altLang="en-US" b="1" dirty="0"/>
              <a:t>政策规定了哪些加速折旧方法</a:t>
            </a:r>
            <a:r>
              <a:rPr lang="zh-CN" altLang="en-US" b="1" dirty="0" smtClean="0"/>
              <a:t>？</a:t>
            </a:r>
            <a:endParaRPr lang="en-US" altLang="zh-CN" b="1" dirty="0" smtClean="0"/>
          </a:p>
          <a:p>
            <a:pPr lvl="1"/>
            <a:r>
              <a:rPr lang="zh-CN" altLang="en-US" dirty="0"/>
              <a:t>缩短</a:t>
            </a:r>
            <a:r>
              <a:rPr lang="zh-CN" altLang="en-US"/>
              <a:t>折旧</a:t>
            </a:r>
            <a:r>
              <a:rPr lang="zh-CN" altLang="en-US" smtClean="0"/>
              <a:t>年限方法</a:t>
            </a:r>
            <a:endParaRPr lang="en-US" altLang="zh-CN" dirty="0" smtClean="0"/>
          </a:p>
          <a:p>
            <a:pPr lvl="1"/>
            <a:endParaRPr lang="en-US" altLang="zh-CN" dirty="0"/>
          </a:p>
          <a:p>
            <a:pPr lvl="1"/>
            <a:endParaRPr lang="en-US" altLang="zh-CN" dirty="0" smtClean="0"/>
          </a:p>
          <a:p>
            <a:pPr lvl="1"/>
            <a:endParaRPr lang="en-US" altLang="zh-CN" b="1" dirty="0"/>
          </a:p>
          <a:p>
            <a:pPr lvl="1" algn="l"/>
            <a:r>
              <a:rPr lang="zh-CN" altLang="en-US" sz="2200" dirty="0" smtClean="0">
                <a:solidFill>
                  <a:schemeClr val="tx1"/>
                </a:solidFill>
              </a:rPr>
              <a:t>（一）</a:t>
            </a:r>
            <a:r>
              <a:rPr lang="zh-CN" altLang="zh-CN" sz="2200" dirty="0" smtClean="0">
                <a:solidFill>
                  <a:schemeClr val="tx1"/>
                </a:solidFill>
              </a:rPr>
              <a:t>房屋</a:t>
            </a:r>
            <a:r>
              <a:rPr lang="zh-CN" altLang="zh-CN" sz="2200" dirty="0">
                <a:solidFill>
                  <a:schemeClr val="tx1"/>
                </a:solidFill>
              </a:rPr>
              <a:t>、建筑物，为</a:t>
            </a:r>
            <a:r>
              <a:rPr lang="en-US" altLang="zh-CN" sz="2200" dirty="0">
                <a:solidFill>
                  <a:schemeClr val="tx1"/>
                </a:solidFill>
              </a:rPr>
              <a:t>20</a:t>
            </a:r>
            <a:r>
              <a:rPr lang="zh-CN" altLang="zh-CN" sz="2200" dirty="0">
                <a:solidFill>
                  <a:schemeClr val="tx1"/>
                </a:solidFill>
              </a:rPr>
              <a:t>年</a:t>
            </a:r>
            <a:r>
              <a:rPr lang="zh-CN" altLang="zh-CN" sz="2200" dirty="0" smtClean="0">
                <a:solidFill>
                  <a:schemeClr val="tx1"/>
                </a:solidFill>
              </a:rPr>
              <a:t>；</a:t>
            </a:r>
            <a:r>
              <a:rPr lang="en-US" altLang="zh-CN" sz="2200" dirty="0" smtClean="0">
                <a:solidFill>
                  <a:schemeClr val="tx1"/>
                </a:solidFill>
              </a:rPr>
              <a:t> </a:t>
            </a:r>
            <a:r>
              <a:rPr lang="en-US" altLang="zh-CN" sz="2200" dirty="0">
                <a:solidFill>
                  <a:schemeClr val="tx1"/>
                </a:solidFill>
              </a:rPr>
              <a:t/>
            </a:r>
            <a:br>
              <a:rPr lang="en-US" altLang="zh-CN" sz="2200" dirty="0">
                <a:solidFill>
                  <a:schemeClr val="tx1"/>
                </a:solidFill>
              </a:rPr>
            </a:br>
            <a:r>
              <a:rPr lang="zh-CN" altLang="zh-CN" sz="2200" dirty="0">
                <a:solidFill>
                  <a:schemeClr val="tx1"/>
                </a:solidFill>
              </a:rPr>
              <a:t>（二）飞机、火车、轮船、机器、机械和其他生产设备，为</a:t>
            </a:r>
            <a:r>
              <a:rPr lang="en-US" altLang="zh-CN" sz="2200" dirty="0">
                <a:solidFill>
                  <a:schemeClr val="tx1"/>
                </a:solidFill>
              </a:rPr>
              <a:t>10</a:t>
            </a:r>
            <a:r>
              <a:rPr lang="zh-CN" altLang="zh-CN" sz="2200" dirty="0">
                <a:solidFill>
                  <a:schemeClr val="tx1"/>
                </a:solidFill>
              </a:rPr>
              <a:t>年；</a:t>
            </a:r>
            <a:r>
              <a:rPr lang="en-US" altLang="zh-CN" sz="2200" dirty="0">
                <a:solidFill>
                  <a:schemeClr val="tx1"/>
                </a:solidFill>
              </a:rPr>
              <a:t> </a:t>
            </a:r>
            <a:br>
              <a:rPr lang="en-US" altLang="zh-CN" sz="2200" dirty="0">
                <a:solidFill>
                  <a:schemeClr val="tx1"/>
                </a:solidFill>
              </a:rPr>
            </a:br>
            <a:r>
              <a:rPr lang="zh-CN" altLang="zh-CN" sz="2200" dirty="0">
                <a:solidFill>
                  <a:schemeClr val="tx1"/>
                </a:solidFill>
              </a:rPr>
              <a:t>（三）与生产经营活动有关的器具、工具、家具等，为</a:t>
            </a:r>
            <a:r>
              <a:rPr lang="en-US" altLang="zh-CN" sz="2200" dirty="0">
                <a:solidFill>
                  <a:schemeClr val="tx1"/>
                </a:solidFill>
              </a:rPr>
              <a:t>5</a:t>
            </a:r>
            <a:r>
              <a:rPr lang="zh-CN" altLang="zh-CN" sz="2200" dirty="0">
                <a:solidFill>
                  <a:schemeClr val="tx1"/>
                </a:solidFill>
              </a:rPr>
              <a:t>年；</a:t>
            </a:r>
            <a:r>
              <a:rPr lang="en-US" altLang="zh-CN" sz="2200" dirty="0">
                <a:solidFill>
                  <a:schemeClr val="tx1"/>
                </a:solidFill>
              </a:rPr>
              <a:t> </a:t>
            </a:r>
            <a:br>
              <a:rPr lang="en-US" altLang="zh-CN" sz="2200" dirty="0">
                <a:solidFill>
                  <a:schemeClr val="tx1"/>
                </a:solidFill>
              </a:rPr>
            </a:br>
            <a:r>
              <a:rPr lang="zh-CN" altLang="zh-CN" sz="2200" dirty="0">
                <a:solidFill>
                  <a:schemeClr val="tx1"/>
                </a:solidFill>
              </a:rPr>
              <a:t>（四）飞机、火车、轮船以外的运输工具，为</a:t>
            </a:r>
            <a:r>
              <a:rPr lang="en-US" altLang="zh-CN" sz="2200" dirty="0">
                <a:solidFill>
                  <a:schemeClr val="tx1"/>
                </a:solidFill>
              </a:rPr>
              <a:t>4</a:t>
            </a:r>
            <a:r>
              <a:rPr lang="zh-CN" altLang="zh-CN" sz="2200" dirty="0">
                <a:solidFill>
                  <a:schemeClr val="tx1"/>
                </a:solidFill>
              </a:rPr>
              <a:t>年；</a:t>
            </a:r>
            <a:r>
              <a:rPr lang="en-US" altLang="zh-CN" sz="2200" dirty="0">
                <a:solidFill>
                  <a:schemeClr val="tx1"/>
                </a:solidFill>
              </a:rPr>
              <a:t> </a:t>
            </a:r>
            <a:br>
              <a:rPr lang="en-US" altLang="zh-CN" sz="2200" dirty="0">
                <a:solidFill>
                  <a:schemeClr val="tx1"/>
                </a:solidFill>
              </a:rPr>
            </a:br>
            <a:r>
              <a:rPr lang="zh-CN" altLang="zh-CN" sz="2200" dirty="0">
                <a:solidFill>
                  <a:schemeClr val="tx1"/>
                </a:solidFill>
              </a:rPr>
              <a:t>（五）电子设备，为</a:t>
            </a:r>
            <a:r>
              <a:rPr lang="en-US" altLang="zh-CN" sz="2200" dirty="0">
                <a:solidFill>
                  <a:schemeClr val="tx1"/>
                </a:solidFill>
              </a:rPr>
              <a:t>3</a:t>
            </a:r>
            <a:r>
              <a:rPr lang="zh-CN" altLang="zh-CN" sz="2200" dirty="0">
                <a:solidFill>
                  <a:schemeClr val="tx1"/>
                </a:solidFill>
              </a:rPr>
              <a:t>年。</a:t>
            </a:r>
            <a:endParaRPr lang="en-US" altLang="zh-CN" sz="2200" b="1" dirty="0" smtClean="0"/>
          </a:p>
          <a:p>
            <a:endParaRPr lang="zh-CN" altLang="en-US" dirty="0"/>
          </a:p>
        </p:txBody>
      </p:sp>
      <p:graphicFrame>
        <p:nvGraphicFramePr>
          <p:cNvPr id="4" name="表格 3"/>
          <p:cNvGraphicFramePr>
            <a:graphicFrameLocks noGrp="1"/>
          </p:cNvGraphicFramePr>
          <p:nvPr>
            <p:extLst>
              <p:ext uri="{D42A27DB-BD31-4B8C-83A1-F6EECF244321}">
                <p14:modId xmlns:p14="http://schemas.microsoft.com/office/powerpoint/2010/main" val="1766683547"/>
              </p:ext>
            </p:extLst>
          </p:nvPr>
        </p:nvGraphicFramePr>
        <p:xfrm>
          <a:off x="931815" y="2132856"/>
          <a:ext cx="7528616" cy="1371600"/>
        </p:xfrm>
        <a:graphic>
          <a:graphicData uri="http://schemas.openxmlformats.org/drawingml/2006/table">
            <a:tbl>
              <a:tblPr firstRow="1" bandRow="1">
                <a:tableStyleId>{16D9F66E-5EB9-4882-86FB-DCBF35E3C3E4}</a:tableStyleId>
              </a:tblPr>
              <a:tblGrid>
                <a:gridCol w="3568177"/>
                <a:gridCol w="3960439"/>
              </a:tblGrid>
              <a:tr h="370840">
                <a:tc>
                  <a:txBody>
                    <a:bodyPr/>
                    <a:lstStyle/>
                    <a:p>
                      <a:pPr marL="0" algn="l" defTabSz="914400" rtl="0" eaLnBrk="1" latinLnBrk="0" hangingPunct="1"/>
                      <a:r>
                        <a:rPr lang="zh-CN" altLang="en-US" sz="2600" b="0" kern="1200" dirty="0" smtClean="0">
                          <a:solidFill>
                            <a:schemeClr val="accent1">
                              <a:lumMod val="50000"/>
                            </a:schemeClr>
                          </a:solidFill>
                          <a:latin typeface="华文新魏" panose="02010800040101010101" pitchFamily="2" charset="-122"/>
                          <a:ea typeface="华文新魏" panose="02010800040101010101" pitchFamily="2" charset="-122"/>
                          <a:cs typeface="+mn-cs"/>
                        </a:rPr>
                        <a:t>购置的新固定资产</a:t>
                      </a:r>
                      <a:endParaRPr lang="zh-CN" altLang="en-US" sz="2600" b="0" kern="1200" dirty="0">
                        <a:solidFill>
                          <a:schemeClr val="accent1">
                            <a:lumMod val="50000"/>
                          </a:schemeClr>
                        </a:solidFill>
                        <a:latin typeface="华文新魏" panose="02010800040101010101" pitchFamily="2" charset="-122"/>
                        <a:ea typeface="华文新魏" panose="02010800040101010101" pitchFamily="2" charset="-122"/>
                        <a:cs typeface="+mn-cs"/>
                      </a:endParaRPr>
                    </a:p>
                  </a:txBody>
                  <a:tcPr/>
                </a:tc>
                <a:tc>
                  <a:txBody>
                    <a:bodyPr/>
                    <a:lstStyle/>
                    <a:p>
                      <a:pPr marL="0" algn="l" defTabSz="914400" rtl="0" eaLnBrk="1" latinLnBrk="0" hangingPunct="1"/>
                      <a:r>
                        <a:rPr lang="zh-CN" altLang="en-US" sz="2600" b="0" kern="1200" dirty="0" smtClean="0">
                          <a:solidFill>
                            <a:schemeClr val="accent1">
                              <a:lumMod val="50000"/>
                            </a:schemeClr>
                          </a:solidFill>
                          <a:latin typeface="华文新魏" panose="02010800040101010101" pitchFamily="2" charset="-122"/>
                          <a:ea typeface="华文新魏" panose="02010800040101010101" pitchFamily="2" charset="-122"/>
                          <a:cs typeface="+mn-cs"/>
                        </a:rPr>
                        <a:t>≥税法最低年限</a:t>
                      </a:r>
                      <a:r>
                        <a:rPr lang="en-US" altLang="zh-CN" sz="2600" b="0" kern="1200" dirty="0" smtClean="0">
                          <a:solidFill>
                            <a:schemeClr val="accent1">
                              <a:lumMod val="50000"/>
                            </a:schemeClr>
                          </a:solidFill>
                          <a:latin typeface="华文新魏" panose="02010800040101010101" pitchFamily="2" charset="-122"/>
                          <a:ea typeface="华文新魏" panose="02010800040101010101" pitchFamily="2" charset="-122"/>
                          <a:cs typeface="+mn-cs"/>
                        </a:rPr>
                        <a:t>60%</a:t>
                      </a:r>
                      <a:endParaRPr lang="zh-CN" altLang="en-US" sz="2600" b="0" kern="1200" dirty="0">
                        <a:solidFill>
                          <a:schemeClr val="accent1">
                            <a:lumMod val="50000"/>
                          </a:schemeClr>
                        </a:solidFill>
                        <a:latin typeface="华文新魏" panose="02010800040101010101" pitchFamily="2" charset="-122"/>
                        <a:ea typeface="华文新魏" panose="02010800040101010101" pitchFamily="2" charset="-122"/>
                        <a:cs typeface="+mn-cs"/>
                      </a:endParaRPr>
                    </a:p>
                  </a:txBody>
                  <a:tcPr/>
                </a:tc>
              </a:tr>
              <a:tr h="370840">
                <a:tc>
                  <a:txBody>
                    <a:bodyPr/>
                    <a:lstStyle/>
                    <a:p>
                      <a:pPr marL="0" algn="l" defTabSz="914400" rtl="0" eaLnBrk="1" latinLnBrk="0" hangingPunct="1"/>
                      <a:r>
                        <a:rPr lang="zh-CN" altLang="en-US" sz="2600" b="0" kern="1200" dirty="0" smtClean="0">
                          <a:solidFill>
                            <a:schemeClr val="accent1">
                              <a:lumMod val="50000"/>
                            </a:schemeClr>
                          </a:solidFill>
                          <a:latin typeface="华文新魏" panose="02010800040101010101" pitchFamily="2" charset="-122"/>
                          <a:ea typeface="华文新魏" panose="02010800040101010101" pitchFamily="2" charset="-122"/>
                          <a:cs typeface="+mn-cs"/>
                        </a:rPr>
                        <a:t>购置已使用过的固定资产</a:t>
                      </a:r>
                      <a:endParaRPr lang="zh-CN" altLang="en-US" sz="2600" b="0" kern="1200" dirty="0">
                        <a:solidFill>
                          <a:schemeClr val="accent1">
                            <a:lumMod val="50000"/>
                          </a:schemeClr>
                        </a:solidFill>
                        <a:latin typeface="华文新魏" panose="02010800040101010101" pitchFamily="2" charset="-122"/>
                        <a:ea typeface="华文新魏" panose="02010800040101010101" pitchFamily="2" charset="-122"/>
                        <a:cs typeface="+mn-cs"/>
                      </a:endParaRPr>
                    </a:p>
                  </a:txBody>
                  <a:tcPr/>
                </a:tc>
                <a:tc>
                  <a:txBody>
                    <a:bodyPr/>
                    <a:lstStyle/>
                    <a:p>
                      <a:pPr marL="0" algn="l" defTabSz="914400" rtl="0" eaLnBrk="1" latinLnBrk="0" hangingPunct="1"/>
                      <a:r>
                        <a:rPr lang="zh-CN" altLang="en-US" sz="2600" b="0" kern="1200" dirty="0" smtClean="0">
                          <a:solidFill>
                            <a:schemeClr val="accent1">
                              <a:lumMod val="50000"/>
                            </a:schemeClr>
                          </a:solidFill>
                          <a:latin typeface="华文新魏" panose="02010800040101010101" pitchFamily="2" charset="-122"/>
                          <a:ea typeface="华文新魏" panose="02010800040101010101" pitchFamily="2" charset="-122"/>
                          <a:cs typeface="+mn-cs"/>
                        </a:rPr>
                        <a:t>≥（税法最低年限</a:t>
                      </a:r>
                      <a:r>
                        <a:rPr lang="en-US" altLang="zh-CN" sz="2600" b="0" kern="1200" dirty="0" smtClean="0">
                          <a:solidFill>
                            <a:schemeClr val="accent1">
                              <a:lumMod val="50000"/>
                            </a:schemeClr>
                          </a:solidFill>
                          <a:latin typeface="华文新魏" panose="02010800040101010101" pitchFamily="2" charset="-122"/>
                          <a:ea typeface="华文新魏" panose="02010800040101010101" pitchFamily="2" charset="-122"/>
                          <a:cs typeface="+mn-cs"/>
                        </a:rPr>
                        <a:t>-</a:t>
                      </a:r>
                      <a:r>
                        <a:rPr lang="zh-CN" altLang="en-US" sz="2600" b="0" kern="1200" dirty="0" smtClean="0">
                          <a:solidFill>
                            <a:schemeClr val="accent1">
                              <a:lumMod val="50000"/>
                            </a:schemeClr>
                          </a:solidFill>
                          <a:latin typeface="华文新魏" panose="02010800040101010101" pitchFamily="2" charset="-122"/>
                          <a:ea typeface="华文新魏" panose="02010800040101010101" pitchFamily="2" charset="-122"/>
                          <a:cs typeface="+mn-cs"/>
                        </a:rPr>
                        <a:t>已使用年限）</a:t>
                      </a:r>
                      <a:r>
                        <a:rPr lang="en-US" altLang="zh-CN" sz="2600" b="0" kern="1200" dirty="0" smtClean="0">
                          <a:solidFill>
                            <a:schemeClr val="accent1">
                              <a:lumMod val="50000"/>
                            </a:schemeClr>
                          </a:solidFill>
                          <a:latin typeface="华文新魏" panose="02010800040101010101" pitchFamily="2" charset="-122"/>
                          <a:ea typeface="华文新魏" panose="02010800040101010101" pitchFamily="2" charset="-122"/>
                          <a:cs typeface="+mn-cs"/>
                        </a:rPr>
                        <a:t>×60%</a:t>
                      </a:r>
                      <a:endParaRPr lang="zh-CN" altLang="en-US" sz="2600" b="0" kern="1200" dirty="0">
                        <a:solidFill>
                          <a:schemeClr val="accent1">
                            <a:lumMod val="50000"/>
                          </a:schemeClr>
                        </a:solidFill>
                        <a:latin typeface="华文新魏" panose="02010800040101010101" pitchFamily="2" charset="-122"/>
                        <a:ea typeface="华文新魏" panose="02010800040101010101" pitchFamily="2" charset="-122"/>
                        <a:cs typeface="+mn-cs"/>
                      </a:endParaRPr>
                    </a:p>
                  </a:txBody>
                  <a:tcPr/>
                </a:tc>
              </a:tr>
            </a:tbl>
          </a:graphicData>
        </a:graphic>
      </p:graphicFrame>
    </p:spTree>
    <p:extLst>
      <p:ext uri="{BB962C8B-B14F-4D97-AF65-F5344CB8AC3E}">
        <p14:creationId xmlns:p14="http://schemas.microsoft.com/office/powerpoint/2010/main" val="4061635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animEffect transition="in" filter="fade">
                                      <p:cBhvr>
                                        <p:cTn id="7" dur="1000"/>
                                        <p:tgtEl>
                                          <p:spTgt spid="3">
                                            <p:txEl>
                                              <p:pRg st="5" end="5"/>
                                            </p:txEl>
                                          </p:spTgt>
                                        </p:tgtEl>
                                      </p:cBhvr>
                                    </p:animEffect>
                                    <p:anim calcmode="lin" valueType="num">
                                      <p:cBhvr>
                                        <p:cTn id="8"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4000" dirty="0" smtClean="0">
                <a:solidFill>
                  <a:srgbClr val="A66C65"/>
                </a:solidFill>
              </a:rPr>
              <a:t>具体问题</a:t>
            </a:r>
            <a:endParaRPr lang="zh-CN" altLang="en-US" dirty="0"/>
          </a:p>
        </p:txBody>
      </p:sp>
      <p:sp>
        <p:nvSpPr>
          <p:cNvPr id="3" name="内容占位符 2"/>
          <p:cNvSpPr>
            <a:spLocks noGrp="1"/>
          </p:cNvSpPr>
          <p:nvPr>
            <p:ph idx="1"/>
          </p:nvPr>
        </p:nvSpPr>
        <p:spPr/>
        <p:txBody>
          <a:bodyPr>
            <a:normAutofit/>
          </a:bodyPr>
          <a:lstStyle/>
          <a:p>
            <a:r>
              <a:rPr lang="zh-CN" altLang="en-US" b="1" dirty="0"/>
              <a:t>政策规定了哪些加速折旧方法</a:t>
            </a:r>
            <a:r>
              <a:rPr lang="zh-CN" altLang="en-US" b="1" dirty="0" smtClean="0"/>
              <a:t>？</a:t>
            </a:r>
            <a:endParaRPr lang="en-US" altLang="zh-CN" b="1" dirty="0" smtClean="0"/>
          </a:p>
          <a:p>
            <a:pPr lvl="1"/>
            <a:r>
              <a:rPr lang="zh-CN" altLang="en-US" b="1" dirty="0" smtClean="0"/>
              <a:t>其他加速折旧方法</a:t>
            </a:r>
            <a:endParaRPr lang="en-US" altLang="zh-CN" b="1" dirty="0"/>
          </a:p>
          <a:p>
            <a:pPr lvl="1"/>
            <a:endParaRPr lang="en-US" altLang="zh-CN" b="1" dirty="0" smtClean="0"/>
          </a:p>
          <a:p>
            <a:pPr lvl="1"/>
            <a:endParaRPr lang="en-US" altLang="zh-CN" b="1" dirty="0"/>
          </a:p>
          <a:p>
            <a:pPr marL="0" indent="0">
              <a:buNone/>
            </a:pPr>
            <a:endParaRPr lang="zh-CN" altLang="en-US" dirty="0"/>
          </a:p>
        </p:txBody>
      </p:sp>
      <p:graphicFrame>
        <p:nvGraphicFramePr>
          <p:cNvPr id="4" name="表格 3"/>
          <p:cNvGraphicFramePr>
            <a:graphicFrameLocks noGrp="1"/>
          </p:cNvGraphicFramePr>
          <p:nvPr>
            <p:extLst>
              <p:ext uri="{D42A27DB-BD31-4B8C-83A1-F6EECF244321}">
                <p14:modId xmlns:p14="http://schemas.microsoft.com/office/powerpoint/2010/main" val="3770656625"/>
              </p:ext>
            </p:extLst>
          </p:nvPr>
        </p:nvGraphicFramePr>
        <p:xfrm>
          <a:off x="544682" y="2204864"/>
          <a:ext cx="7888657" cy="3749040"/>
        </p:xfrm>
        <a:graphic>
          <a:graphicData uri="http://schemas.openxmlformats.org/drawingml/2006/table">
            <a:tbl>
              <a:tblPr firstRow="1" bandRow="1">
                <a:tableStyleId>{16D9F66E-5EB9-4882-86FB-DCBF35E3C3E4}</a:tableStyleId>
              </a:tblPr>
              <a:tblGrid>
                <a:gridCol w="1550720"/>
                <a:gridCol w="6337937"/>
              </a:tblGrid>
              <a:tr h="370840">
                <a:tc>
                  <a:txBody>
                    <a:bodyPr/>
                    <a:lstStyle/>
                    <a:p>
                      <a:pPr marL="0" algn="l" defTabSz="914400" rtl="0" eaLnBrk="1" latinLnBrk="0" hangingPunct="1"/>
                      <a:r>
                        <a:rPr lang="zh-CN" altLang="en-US" sz="2600" b="0" kern="1200" dirty="0" smtClean="0">
                          <a:solidFill>
                            <a:schemeClr val="accent1">
                              <a:lumMod val="50000"/>
                            </a:schemeClr>
                          </a:solidFill>
                          <a:latin typeface="华文新魏" panose="02010800040101010101" pitchFamily="2" charset="-122"/>
                          <a:ea typeface="华文新魏" panose="02010800040101010101" pitchFamily="2" charset="-122"/>
                          <a:cs typeface="+mn-cs"/>
                        </a:rPr>
                        <a:t>双倍余额递减法</a:t>
                      </a:r>
                      <a:endParaRPr lang="zh-CN" altLang="en-US" sz="2600" b="0" kern="1200" dirty="0">
                        <a:solidFill>
                          <a:schemeClr val="accent1">
                            <a:lumMod val="50000"/>
                          </a:schemeClr>
                        </a:solidFill>
                        <a:latin typeface="华文新魏" panose="02010800040101010101" pitchFamily="2" charset="-122"/>
                        <a:ea typeface="华文新魏" panose="02010800040101010101" pitchFamily="2" charset="-122"/>
                        <a:cs typeface="+mn-cs"/>
                      </a:endParaRPr>
                    </a:p>
                  </a:txBody>
                  <a:tcPr anchor="ctr"/>
                </a:tc>
                <a:tc>
                  <a:txBody>
                    <a:bodyPr/>
                    <a:lstStyle/>
                    <a:p>
                      <a:pPr marL="0" algn="l" defTabSz="914400" rtl="0" eaLnBrk="1" latinLnBrk="0" hangingPunct="1"/>
                      <a:r>
                        <a:rPr lang="zh-CN" altLang="en-US" sz="2600" b="0" kern="1200" dirty="0" smtClean="0">
                          <a:solidFill>
                            <a:schemeClr val="accent1">
                              <a:lumMod val="50000"/>
                            </a:schemeClr>
                          </a:solidFill>
                          <a:latin typeface="华文新魏" panose="02010800040101010101" pitchFamily="2" charset="-122"/>
                          <a:ea typeface="华文新魏" panose="02010800040101010101" pitchFamily="2" charset="-122"/>
                          <a:cs typeface="+mn-cs"/>
                        </a:rPr>
                        <a:t>年折旧率＝</a:t>
                      </a:r>
                      <a:r>
                        <a:rPr lang="en-US" altLang="zh-CN" sz="2600" b="0" kern="1200" dirty="0" smtClean="0">
                          <a:solidFill>
                            <a:schemeClr val="accent1">
                              <a:lumMod val="50000"/>
                            </a:schemeClr>
                          </a:solidFill>
                          <a:latin typeface="华文新魏" panose="02010800040101010101" pitchFamily="2" charset="-122"/>
                          <a:ea typeface="华文新魏" panose="02010800040101010101" pitchFamily="2" charset="-122"/>
                          <a:cs typeface="+mn-cs"/>
                        </a:rPr>
                        <a:t>2÷</a:t>
                      </a:r>
                      <a:r>
                        <a:rPr lang="zh-CN" altLang="en-US" sz="2600" b="0" kern="1200" dirty="0" smtClean="0">
                          <a:solidFill>
                            <a:schemeClr val="accent1">
                              <a:lumMod val="50000"/>
                            </a:schemeClr>
                          </a:solidFill>
                          <a:latin typeface="华文新魏" panose="02010800040101010101" pitchFamily="2" charset="-122"/>
                          <a:ea typeface="华文新魏" panose="02010800040101010101" pitchFamily="2" charset="-122"/>
                          <a:cs typeface="+mn-cs"/>
                        </a:rPr>
                        <a:t>预计使用寿命</a:t>
                      </a:r>
                      <a:r>
                        <a:rPr lang="en-US" altLang="zh-CN" sz="2600" b="0" kern="1200" dirty="0" smtClean="0">
                          <a:solidFill>
                            <a:schemeClr val="accent1">
                              <a:lumMod val="50000"/>
                            </a:schemeClr>
                          </a:solidFill>
                          <a:latin typeface="华文新魏" panose="02010800040101010101" pitchFamily="2" charset="-122"/>
                          <a:ea typeface="华文新魏" panose="02010800040101010101" pitchFamily="2" charset="-122"/>
                          <a:cs typeface="+mn-cs"/>
                        </a:rPr>
                        <a:t>(</a:t>
                      </a:r>
                      <a:r>
                        <a:rPr lang="zh-CN" altLang="en-US" sz="2600" b="0" kern="1200" dirty="0" smtClean="0">
                          <a:solidFill>
                            <a:schemeClr val="accent1">
                              <a:lumMod val="50000"/>
                            </a:schemeClr>
                          </a:solidFill>
                          <a:latin typeface="华文新魏" panose="02010800040101010101" pitchFamily="2" charset="-122"/>
                          <a:ea typeface="华文新魏" panose="02010800040101010101" pitchFamily="2" charset="-122"/>
                          <a:cs typeface="+mn-cs"/>
                        </a:rPr>
                        <a:t>年</a:t>
                      </a:r>
                      <a:r>
                        <a:rPr lang="en-US" altLang="zh-CN" sz="2600" b="0" kern="1200" dirty="0" smtClean="0">
                          <a:solidFill>
                            <a:schemeClr val="accent1">
                              <a:lumMod val="50000"/>
                            </a:schemeClr>
                          </a:solidFill>
                          <a:latin typeface="华文新魏" panose="02010800040101010101" pitchFamily="2" charset="-122"/>
                          <a:ea typeface="华文新魏" panose="02010800040101010101" pitchFamily="2" charset="-122"/>
                          <a:cs typeface="+mn-cs"/>
                        </a:rPr>
                        <a:t>)×100</a:t>
                      </a:r>
                      <a:r>
                        <a:rPr lang="zh-CN" altLang="en-US" sz="2600" b="0" kern="1200" dirty="0" smtClean="0">
                          <a:solidFill>
                            <a:schemeClr val="accent1">
                              <a:lumMod val="50000"/>
                            </a:schemeClr>
                          </a:solidFill>
                          <a:latin typeface="华文新魏" panose="02010800040101010101" pitchFamily="2" charset="-122"/>
                          <a:ea typeface="华文新魏" panose="02010800040101010101" pitchFamily="2" charset="-122"/>
                          <a:cs typeface="+mn-cs"/>
                        </a:rPr>
                        <a:t>％</a:t>
                      </a:r>
                    </a:p>
                    <a:p>
                      <a:pPr marL="0" algn="l" defTabSz="914400" rtl="0" eaLnBrk="1" latinLnBrk="0" hangingPunct="1"/>
                      <a:r>
                        <a:rPr lang="zh-CN" altLang="en-US" sz="2600" b="0" kern="1200" dirty="0" smtClean="0">
                          <a:solidFill>
                            <a:schemeClr val="accent1">
                              <a:lumMod val="50000"/>
                            </a:schemeClr>
                          </a:solidFill>
                          <a:latin typeface="华文新魏" panose="02010800040101010101" pitchFamily="2" charset="-122"/>
                          <a:ea typeface="华文新魏" panose="02010800040101010101" pitchFamily="2" charset="-122"/>
                          <a:cs typeface="+mn-cs"/>
                        </a:rPr>
                        <a:t>月折旧率＝年折旧率</a:t>
                      </a:r>
                      <a:r>
                        <a:rPr lang="en-US" altLang="zh-CN" sz="2600" b="0" kern="1200" dirty="0" smtClean="0">
                          <a:solidFill>
                            <a:schemeClr val="accent1">
                              <a:lumMod val="50000"/>
                            </a:schemeClr>
                          </a:solidFill>
                          <a:latin typeface="华文新魏" panose="02010800040101010101" pitchFamily="2" charset="-122"/>
                          <a:ea typeface="华文新魏" panose="02010800040101010101" pitchFamily="2" charset="-122"/>
                          <a:cs typeface="+mn-cs"/>
                        </a:rPr>
                        <a:t>÷12</a:t>
                      </a:r>
                    </a:p>
                    <a:p>
                      <a:pPr marL="0" algn="l" defTabSz="914400" rtl="0" eaLnBrk="1" latinLnBrk="0" hangingPunct="1"/>
                      <a:r>
                        <a:rPr lang="zh-CN" altLang="en-US" sz="2600" b="0" kern="1200" dirty="0" smtClean="0">
                          <a:solidFill>
                            <a:schemeClr val="accent1">
                              <a:lumMod val="50000"/>
                            </a:schemeClr>
                          </a:solidFill>
                          <a:latin typeface="华文新魏" panose="02010800040101010101" pitchFamily="2" charset="-122"/>
                          <a:ea typeface="华文新魏" panose="02010800040101010101" pitchFamily="2" charset="-122"/>
                          <a:cs typeface="+mn-cs"/>
                        </a:rPr>
                        <a:t>月折旧额＝月初固定资产账面净值</a:t>
                      </a:r>
                      <a:r>
                        <a:rPr lang="en-US" altLang="zh-CN" sz="2600" b="0" kern="1200" dirty="0" smtClean="0">
                          <a:solidFill>
                            <a:schemeClr val="accent1">
                              <a:lumMod val="50000"/>
                            </a:schemeClr>
                          </a:solidFill>
                          <a:latin typeface="华文新魏" panose="02010800040101010101" pitchFamily="2" charset="-122"/>
                          <a:ea typeface="华文新魏" panose="02010800040101010101" pitchFamily="2" charset="-122"/>
                          <a:cs typeface="+mn-cs"/>
                        </a:rPr>
                        <a:t>×</a:t>
                      </a:r>
                      <a:r>
                        <a:rPr lang="zh-CN" altLang="en-US" sz="2600" b="0" kern="1200" dirty="0" smtClean="0">
                          <a:solidFill>
                            <a:schemeClr val="accent1">
                              <a:lumMod val="50000"/>
                            </a:schemeClr>
                          </a:solidFill>
                          <a:latin typeface="华文新魏" panose="02010800040101010101" pitchFamily="2" charset="-122"/>
                          <a:ea typeface="华文新魏" panose="02010800040101010101" pitchFamily="2" charset="-122"/>
                          <a:cs typeface="+mn-cs"/>
                        </a:rPr>
                        <a:t>月折旧率</a:t>
                      </a:r>
                      <a:endParaRPr lang="zh-CN" altLang="zh-CN" sz="2600" b="0" kern="1200" dirty="0">
                        <a:solidFill>
                          <a:schemeClr val="accent1">
                            <a:lumMod val="50000"/>
                          </a:schemeClr>
                        </a:solidFill>
                        <a:latin typeface="华文新魏" panose="02010800040101010101" pitchFamily="2" charset="-122"/>
                        <a:ea typeface="华文新魏" panose="02010800040101010101" pitchFamily="2" charset="-122"/>
                        <a:cs typeface="+mn-cs"/>
                      </a:endParaRPr>
                    </a:p>
                  </a:txBody>
                  <a:tcPr/>
                </a:tc>
              </a:tr>
              <a:tr h="370840">
                <a:tc>
                  <a:txBody>
                    <a:bodyPr/>
                    <a:lstStyle/>
                    <a:p>
                      <a:pPr marL="0" algn="l" defTabSz="914400" rtl="0" eaLnBrk="1" latinLnBrk="0" hangingPunct="1"/>
                      <a:r>
                        <a:rPr lang="zh-CN" altLang="en-US" sz="2600" b="0" kern="1200" dirty="0" smtClean="0">
                          <a:solidFill>
                            <a:schemeClr val="accent1">
                              <a:lumMod val="50000"/>
                            </a:schemeClr>
                          </a:solidFill>
                          <a:latin typeface="华文新魏" panose="02010800040101010101" pitchFamily="2" charset="-122"/>
                          <a:ea typeface="华文新魏" panose="02010800040101010101" pitchFamily="2" charset="-122"/>
                          <a:cs typeface="+mn-cs"/>
                        </a:rPr>
                        <a:t>年数总和法</a:t>
                      </a:r>
                      <a:endParaRPr lang="zh-CN" altLang="en-US" sz="2600" b="0" kern="1200" dirty="0">
                        <a:solidFill>
                          <a:schemeClr val="accent1">
                            <a:lumMod val="50000"/>
                          </a:schemeClr>
                        </a:solidFill>
                        <a:latin typeface="华文新魏" panose="02010800040101010101" pitchFamily="2" charset="-122"/>
                        <a:ea typeface="华文新魏" panose="02010800040101010101" pitchFamily="2" charset="-122"/>
                        <a:cs typeface="+mn-cs"/>
                      </a:endParaRPr>
                    </a:p>
                  </a:txBody>
                  <a:tcPr anchor="ctr"/>
                </a:tc>
                <a:tc>
                  <a:txBody>
                    <a:bodyPr/>
                    <a:lstStyle/>
                    <a:p>
                      <a:pPr marL="0" algn="l" defTabSz="914400" rtl="0" eaLnBrk="1" latinLnBrk="0" hangingPunct="1"/>
                      <a:r>
                        <a:rPr lang="zh-CN" altLang="en-US" sz="2600" b="0" kern="1200" dirty="0" smtClean="0">
                          <a:solidFill>
                            <a:schemeClr val="accent1">
                              <a:lumMod val="50000"/>
                            </a:schemeClr>
                          </a:solidFill>
                          <a:latin typeface="华文新魏" panose="02010800040101010101" pitchFamily="2" charset="-122"/>
                          <a:ea typeface="华文新魏" panose="02010800040101010101" pitchFamily="2" charset="-122"/>
                          <a:cs typeface="+mn-cs"/>
                        </a:rPr>
                        <a:t>年折旧率＝尚可使用年限</a:t>
                      </a:r>
                      <a:r>
                        <a:rPr lang="en-US" altLang="zh-CN" sz="2600" b="0" kern="1200" dirty="0" smtClean="0">
                          <a:solidFill>
                            <a:schemeClr val="accent1">
                              <a:lumMod val="50000"/>
                            </a:schemeClr>
                          </a:solidFill>
                          <a:latin typeface="华文新魏" panose="02010800040101010101" pitchFamily="2" charset="-122"/>
                          <a:ea typeface="华文新魏" panose="02010800040101010101" pitchFamily="2" charset="-122"/>
                          <a:cs typeface="+mn-cs"/>
                        </a:rPr>
                        <a:t>÷</a:t>
                      </a:r>
                      <a:r>
                        <a:rPr lang="zh-CN" altLang="en-US" sz="2600" b="0" kern="1200" dirty="0" smtClean="0">
                          <a:solidFill>
                            <a:schemeClr val="accent1">
                              <a:lumMod val="50000"/>
                            </a:schemeClr>
                          </a:solidFill>
                          <a:latin typeface="华文新魏" panose="02010800040101010101" pitchFamily="2" charset="-122"/>
                          <a:ea typeface="华文新魏" panose="02010800040101010101" pitchFamily="2" charset="-122"/>
                          <a:cs typeface="+mn-cs"/>
                        </a:rPr>
                        <a:t>预计使用寿命的年数总和</a:t>
                      </a:r>
                      <a:r>
                        <a:rPr lang="en-US" altLang="zh-CN" sz="2600" b="0" kern="1200" dirty="0" smtClean="0">
                          <a:solidFill>
                            <a:schemeClr val="accent1">
                              <a:lumMod val="50000"/>
                            </a:schemeClr>
                          </a:solidFill>
                          <a:latin typeface="华文新魏" panose="02010800040101010101" pitchFamily="2" charset="-122"/>
                          <a:ea typeface="华文新魏" panose="02010800040101010101" pitchFamily="2" charset="-122"/>
                          <a:cs typeface="+mn-cs"/>
                        </a:rPr>
                        <a:t>×100%</a:t>
                      </a:r>
                    </a:p>
                    <a:p>
                      <a:pPr marL="0" algn="l" defTabSz="914400" rtl="0" eaLnBrk="1" latinLnBrk="0" hangingPunct="1"/>
                      <a:r>
                        <a:rPr lang="zh-CN" altLang="en-US" sz="2600" b="0" kern="1200" dirty="0" smtClean="0">
                          <a:solidFill>
                            <a:schemeClr val="accent1">
                              <a:lumMod val="50000"/>
                            </a:schemeClr>
                          </a:solidFill>
                          <a:latin typeface="华文新魏" panose="02010800040101010101" pitchFamily="2" charset="-122"/>
                          <a:ea typeface="华文新魏" panose="02010800040101010101" pitchFamily="2" charset="-122"/>
                          <a:cs typeface="+mn-cs"/>
                        </a:rPr>
                        <a:t>月折旧率＝年折旧率</a:t>
                      </a:r>
                      <a:r>
                        <a:rPr lang="en-US" altLang="zh-CN" sz="2600" b="0" kern="1200" dirty="0" smtClean="0">
                          <a:solidFill>
                            <a:schemeClr val="accent1">
                              <a:lumMod val="50000"/>
                            </a:schemeClr>
                          </a:solidFill>
                          <a:latin typeface="华文新魏" panose="02010800040101010101" pitchFamily="2" charset="-122"/>
                          <a:ea typeface="华文新魏" panose="02010800040101010101" pitchFamily="2" charset="-122"/>
                          <a:cs typeface="+mn-cs"/>
                        </a:rPr>
                        <a:t>÷12</a:t>
                      </a:r>
                    </a:p>
                    <a:p>
                      <a:pPr marL="0" algn="l" defTabSz="914400" rtl="0" eaLnBrk="1" latinLnBrk="0" hangingPunct="1"/>
                      <a:r>
                        <a:rPr lang="zh-CN" altLang="en-US" sz="2600" b="0" kern="1200" dirty="0" smtClean="0">
                          <a:solidFill>
                            <a:schemeClr val="accent1">
                              <a:lumMod val="50000"/>
                            </a:schemeClr>
                          </a:solidFill>
                          <a:latin typeface="华文新魏" panose="02010800040101010101" pitchFamily="2" charset="-122"/>
                          <a:ea typeface="华文新魏" panose="02010800040101010101" pitchFamily="2" charset="-122"/>
                          <a:cs typeface="+mn-cs"/>
                        </a:rPr>
                        <a:t>月折旧额＝</a:t>
                      </a:r>
                      <a:r>
                        <a:rPr lang="en-US" altLang="zh-CN" sz="2600" b="0" kern="1200" dirty="0" smtClean="0">
                          <a:solidFill>
                            <a:schemeClr val="accent1">
                              <a:lumMod val="50000"/>
                            </a:schemeClr>
                          </a:solidFill>
                          <a:latin typeface="华文新魏" panose="02010800040101010101" pitchFamily="2" charset="-122"/>
                          <a:ea typeface="华文新魏" panose="02010800040101010101" pitchFamily="2" charset="-122"/>
                          <a:cs typeface="+mn-cs"/>
                        </a:rPr>
                        <a:t>(</a:t>
                      </a:r>
                      <a:r>
                        <a:rPr lang="zh-CN" altLang="en-US" sz="2600" b="0" kern="1200" dirty="0" smtClean="0">
                          <a:solidFill>
                            <a:schemeClr val="accent1">
                              <a:lumMod val="50000"/>
                            </a:schemeClr>
                          </a:solidFill>
                          <a:latin typeface="华文新魏" panose="02010800040101010101" pitchFamily="2" charset="-122"/>
                          <a:ea typeface="华文新魏" panose="02010800040101010101" pitchFamily="2" charset="-122"/>
                          <a:cs typeface="+mn-cs"/>
                        </a:rPr>
                        <a:t>固定资产原值</a:t>
                      </a:r>
                      <a:r>
                        <a:rPr lang="en-US" altLang="zh-CN" sz="2600" b="0" kern="1200" dirty="0" smtClean="0">
                          <a:solidFill>
                            <a:schemeClr val="accent1">
                              <a:lumMod val="50000"/>
                            </a:schemeClr>
                          </a:solidFill>
                          <a:latin typeface="华文新魏" panose="02010800040101010101" pitchFamily="2" charset="-122"/>
                          <a:ea typeface="华文新魏" panose="02010800040101010101" pitchFamily="2" charset="-122"/>
                          <a:cs typeface="+mn-cs"/>
                        </a:rPr>
                        <a:t>-</a:t>
                      </a:r>
                      <a:r>
                        <a:rPr lang="zh-CN" altLang="en-US" sz="2600" b="0" kern="1200" dirty="0" smtClean="0">
                          <a:solidFill>
                            <a:schemeClr val="accent1">
                              <a:lumMod val="50000"/>
                            </a:schemeClr>
                          </a:solidFill>
                          <a:latin typeface="华文新魏" panose="02010800040101010101" pitchFamily="2" charset="-122"/>
                          <a:ea typeface="华文新魏" panose="02010800040101010101" pitchFamily="2" charset="-122"/>
                          <a:cs typeface="+mn-cs"/>
                        </a:rPr>
                        <a:t>预计净残值</a:t>
                      </a:r>
                      <a:r>
                        <a:rPr lang="en-US" altLang="zh-CN" sz="2600" b="0" kern="1200" dirty="0" smtClean="0">
                          <a:solidFill>
                            <a:schemeClr val="accent1">
                              <a:lumMod val="50000"/>
                            </a:schemeClr>
                          </a:solidFill>
                          <a:latin typeface="华文新魏" panose="02010800040101010101" pitchFamily="2" charset="-122"/>
                          <a:ea typeface="华文新魏" panose="02010800040101010101" pitchFamily="2" charset="-122"/>
                          <a:cs typeface="+mn-cs"/>
                        </a:rPr>
                        <a:t>)×</a:t>
                      </a:r>
                      <a:r>
                        <a:rPr lang="zh-CN" altLang="en-US" sz="2600" b="0" kern="1200" dirty="0" smtClean="0">
                          <a:solidFill>
                            <a:schemeClr val="accent1">
                              <a:lumMod val="50000"/>
                            </a:schemeClr>
                          </a:solidFill>
                          <a:latin typeface="华文新魏" panose="02010800040101010101" pitchFamily="2" charset="-122"/>
                          <a:ea typeface="华文新魏" panose="02010800040101010101" pitchFamily="2" charset="-122"/>
                          <a:cs typeface="+mn-cs"/>
                        </a:rPr>
                        <a:t>月折旧率</a:t>
                      </a:r>
                    </a:p>
                  </a:txBody>
                  <a:tcPr/>
                </a:tc>
              </a:tr>
            </a:tbl>
          </a:graphicData>
        </a:graphic>
      </p:graphicFrame>
    </p:spTree>
    <p:extLst>
      <p:ext uri="{BB962C8B-B14F-4D97-AF65-F5344CB8AC3E}">
        <p14:creationId xmlns:p14="http://schemas.microsoft.com/office/powerpoint/2010/main" val="83493063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931817" y="177518"/>
            <a:ext cx="6940732" cy="643237"/>
          </a:xfrm>
        </p:spPr>
        <p:txBody>
          <a:bodyPr>
            <a:normAutofit/>
          </a:bodyPr>
          <a:lstStyle/>
          <a:p>
            <a:r>
              <a:rPr lang="zh-CN" altLang="en-US" sz="4000" dirty="0" smtClean="0"/>
              <a:t>具体问题</a:t>
            </a:r>
            <a:endParaRPr lang="zh-CN" altLang="en-US" sz="2700" dirty="0"/>
          </a:p>
        </p:txBody>
      </p:sp>
      <p:sp>
        <p:nvSpPr>
          <p:cNvPr id="3" name="内容占位符 2"/>
          <p:cNvSpPr>
            <a:spLocks noGrp="1"/>
          </p:cNvSpPr>
          <p:nvPr>
            <p:ph idx="1"/>
          </p:nvPr>
        </p:nvSpPr>
        <p:spPr/>
        <p:txBody>
          <a:bodyPr>
            <a:normAutofit/>
          </a:bodyPr>
          <a:lstStyle/>
          <a:p>
            <a:r>
              <a:rPr lang="zh-CN" altLang="en-US" dirty="0" smtClean="0"/>
              <a:t>问</a:t>
            </a:r>
            <a:r>
              <a:rPr lang="zh-CN" altLang="en-US" dirty="0"/>
              <a:t>：税法规定与会计处理差异问题是否影响企业享受加速折旧优惠政策？</a:t>
            </a:r>
          </a:p>
          <a:p>
            <a:pPr lvl="1"/>
            <a:r>
              <a:rPr lang="zh-CN" altLang="en-US" dirty="0"/>
              <a:t>　　答：</a:t>
            </a:r>
            <a:r>
              <a:rPr lang="en-US" altLang="zh-CN" dirty="0"/>
              <a:t>《</a:t>
            </a:r>
            <a:r>
              <a:rPr lang="zh-CN" altLang="en-US" dirty="0"/>
              <a:t>国家税务总局关于企业所得税应纳税所得额若干问题的公告</a:t>
            </a:r>
            <a:r>
              <a:rPr lang="en-US" altLang="zh-CN" dirty="0"/>
              <a:t>》</a:t>
            </a:r>
            <a:r>
              <a:rPr lang="zh-CN" altLang="en-US" dirty="0"/>
              <a:t>（国家税务总局公告</a:t>
            </a:r>
            <a:r>
              <a:rPr lang="en-US" altLang="zh-CN" dirty="0"/>
              <a:t>2014</a:t>
            </a:r>
            <a:r>
              <a:rPr lang="zh-CN" altLang="en-US" dirty="0"/>
              <a:t>年第</a:t>
            </a:r>
            <a:r>
              <a:rPr lang="en-US" altLang="zh-CN" dirty="0"/>
              <a:t>29</a:t>
            </a:r>
            <a:r>
              <a:rPr lang="zh-CN" altLang="en-US" dirty="0"/>
              <a:t>号）规定，企业按税法规定实行加速折旧的，其按加速折旧办法计算的折旧额可全额在税前扣除。也就是说，企业会计处理上是否采取加速折旧方法，不影响企业享受加速折旧税收优惠政策，</a:t>
            </a:r>
            <a:r>
              <a:rPr lang="zh-CN" altLang="en-US" dirty="0">
                <a:solidFill>
                  <a:srgbClr val="FF0000"/>
                </a:solidFill>
              </a:rPr>
              <a:t>企业在享受加速折旧税收优惠政策时，不需要会计上也同时采取与税收上相同的折旧方法</a:t>
            </a:r>
            <a:r>
              <a:rPr lang="zh-CN" altLang="en-US" dirty="0" smtClean="0">
                <a:solidFill>
                  <a:srgbClr val="FF0000"/>
                </a:solidFill>
              </a:rPr>
              <a:t>。</a:t>
            </a:r>
            <a:endParaRPr lang="zh-CN" altLang="en-US" dirty="0">
              <a:solidFill>
                <a:srgbClr val="FF0000"/>
              </a:solidFill>
            </a:endParaRPr>
          </a:p>
        </p:txBody>
      </p:sp>
      <p:sp>
        <p:nvSpPr>
          <p:cNvPr id="8" name="云形标注 7"/>
          <p:cNvSpPr/>
          <p:nvPr/>
        </p:nvSpPr>
        <p:spPr>
          <a:xfrm>
            <a:off x="5242560" y="5538567"/>
            <a:ext cx="3200400" cy="853440"/>
          </a:xfrm>
          <a:prstGeom prst="cloudCallout">
            <a:avLst>
              <a:gd name="adj1" fmla="val -30119"/>
              <a:gd name="adj2" fmla="val -64286"/>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smtClean="0">
                <a:solidFill>
                  <a:srgbClr val="002060"/>
                </a:solidFill>
                <a:latin typeface="楷体" panose="02010609060101010101" pitchFamily="49" charset="-122"/>
                <a:ea typeface="楷体" panose="02010609060101010101" pitchFamily="49" charset="-122"/>
              </a:rPr>
              <a:t>这样真的好吗？</a:t>
            </a:r>
            <a:endParaRPr lang="zh-CN" altLang="en-US" sz="2400" dirty="0">
              <a:solidFill>
                <a:srgbClr val="002060"/>
              </a:solidFill>
              <a:latin typeface="楷体" panose="02010609060101010101" pitchFamily="49" charset="-122"/>
              <a:ea typeface="楷体" panose="02010609060101010101" pitchFamily="49" charset="-122"/>
            </a:endParaRPr>
          </a:p>
        </p:txBody>
      </p:sp>
    </p:spTree>
    <p:extLst>
      <p:ext uri="{BB962C8B-B14F-4D97-AF65-F5344CB8AC3E}">
        <p14:creationId xmlns:p14="http://schemas.microsoft.com/office/powerpoint/2010/main" val="1031708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4000" dirty="0" smtClean="0">
                <a:solidFill>
                  <a:srgbClr val="A66C65"/>
                </a:solidFill>
              </a:rPr>
              <a:t>具体问题</a:t>
            </a:r>
            <a:endParaRPr lang="zh-CN" altLang="en-US" dirty="0"/>
          </a:p>
        </p:txBody>
      </p:sp>
      <p:sp>
        <p:nvSpPr>
          <p:cNvPr id="3" name="内容占位符 2"/>
          <p:cNvSpPr>
            <a:spLocks noGrp="1"/>
          </p:cNvSpPr>
          <p:nvPr>
            <p:ph idx="1"/>
          </p:nvPr>
        </p:nvSpPr>
        <p:spPr/>
        <p:txBody>
          <a:bodyPr/>
          <a:lstStyle/>
          <a:p>
            <a:r>
              <a:rPr lang="zh-CN" altLang="en-US" b="1" dirty="0"/>
              <a:t>对企业享受加速折旧</a:t>
            </a:r>
            <a:r>
              <a:rPr lang="zh-CN" altLang="en-US" b="1" dirty="0" smtClean="0"/>
              <a:t>政策相关资料的要求：</a:t>
            </a:r>
            <a:endParaRPr lang="en-US" altLang="zh-CN" dirty="0" smtClean="0"/>
          </a:p>
          <a:p>
            <a:pPr marL="0" indent="720000">
              <a:buNone/>
            </a:pPr>
            <a:r>
              <a:rPr lang="zh-CN" altLang="en-US" dirty="0" smtClean="0"/>
              <a:t>企业</a:t>
            </a:r>
            <a:r>
              <a:rPr lang="zh-CN" altLang="en-US" dirty="0"/>
              <a:t>应将购进固定资产的发票、记账凭证等有关资料留存备查，并建立台账，准确反映税法与会计差异情况</a:t>
            </a:r>
            <a:r>
              <a:rPr lang="zh-CN" altLang="en-US" dirty="0" smtClean="0"/>
              <a:t>。</a:t>
            </a:r>
            <a:endParaRPr lang="en-US" altLang="zh-CN" dirty="0" smtClean="0"/>
          </a:p>
        </p:txBody>
      </p:sp>
      <p:pic>
        <p:nvPicPr>
          <p:cNvPr id="4" name="图片 3"/>
          <p:cNvPicPr>
            <a:picLocks noChangeAspect="1"/>
          </p:cNvPicPr>
          <p:nvPr/>
        </p:nvPicPr>
        <p:blipFill>
          <a:blip r:embed="rId2">
            <a:extLst>
              <a:ext uri="{BEBA8EAE-BF5A-486C-A8C5-ECC9F3942E4B}">
                <a14:imgProps xmlns:a14="http://schemas.microsoft.com/office/drawing/2010/main">
                  <a14:imgLayer r:embed="rId3">
                    <a14:imgEffect>
                      <a14:saturation sat="0"/>
                    </a14:imgEffect>
                  </a14:imgLayer>
                </a14:imgProps>
              </a:ext>
            </a:extLst>
          </a:blip>
          <a:stretch>
            <a:fillRect/>
          </a:stretch>
        </p:blipFill>
        <p:spPr>
          <a:xfrm>
            <a:off x="1115616" y="3140968"/>
            <a:ext cx="7272808" cy="3392522"/>
          </a:xfrm>
          <a:prstGeom prst="rect">
            <a:avLst/>
          </a:prstGeom>
          <a:solidFill>
            <a:schemeClr val="accent1"/>
          </a:solidFill>
          <a:effectLst>
            <a:softEdge rad="101600"/>
          </a:effectLst>
        </p:spPr>
      </p:pic>
    </p:spTree>
    <p:extLst>
      <p:ext uri="{BB962C8B-B14F-4D97-AF65-F5344CB8AC3E}">
        <p14:creationId xmlns:p14="http://schemas.microsoft.com/office/powerpoint/2010/main" val="21255765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4000" dirty="0" smtClean="0">
                <a:solidFill>
                  <a:srgbClr val="A66C65"/>
                </a:solidFill>
              </a:rPr>
              <a:t>具体问题</a:t>
            </a:r>
            <a:endParaRPr lang="zh-CN" altLang="en-US" dirty="0"/>
          </a:p>
        </p:txBody>
      </p:sp>
      <p:sp>
        <p:nvSpPr>
          <p:cNvPr id="3" name="内容占位符 2"/>
          <p:cNvSpPr>
            <a:spLocks noGrp="1"/>
          </p:cNvSpPr>
          <p:nvPr>
            <p:ph idx="1"/>
          </p:nvPr>
        </p:nvSpPr>
        <p:spPr/>
        <p:txBody>
          <a:bodyPr>
            <a:normAutofit lnSpcReduction="10000"/>
          </a:bodyPr>
          <a:lstStyle/>
          <a:p>
            <a:r>
              <a:rPr lang="zh-CN" altLang="en-US" b="1" dirty="0"/>
              <a:t>企业</a:t>
            </a:r>
            <a:r>
              <a:rPr lang="en-US" altLang="zh-CN" b="1" dirty="0"/>
              <a:t>2015</a:t>
            </a:r>
            <a:r>
              <a:rPr lang="zh-CN" altLang="en-US" b="1" dirty="0"/>
              <a:t>年前三季度新购进的固定资产未能及时享受加速折旧优惠，如何补充享受</a:t>
            </a:r>
            <a:r>
              <a:rPr lang="zh-CN" altLang="en-US" b="1" dirty="0" smtClean="0"/>
              <a:t>？</a:t>
            </a:r>
            <a:endParaRPr lang="en-US" altLang="zh-CN" b="1" dirty="0" smtClean="0"/>
          </a:p>
          <a:p>
            <a:pPr marL="0" indent="720000">
              <a:buNone/>
            </a:pPr>
            <a:r>
              <a:rPr lang="zh-CN" altLang="en-US" dirty="0"/>
              <a:t>第一种方式，在</a:t>
            </a:r>
            <a:r>
              <a:rPr lang="en-US" altLang="zh-CN" dirty="0"/>
              <a:t>2015</a:t>
            </a:r>
            <a:r>
              <a:rPr lang="zh-CN" altLang="en-US" dirty="0"/>
              <a:t>年第</a:t>
            </a:r>
            <a:r>
              <a:rPr lang="en-US" altLang="zh-CN" dirty="0"/>
              <a:t>4</a:t>
            </a:r>
            <a:r>
              <a:rPr lang="zh-CN" altLang="en-US" dirty="0"/>
              <a:t>季度企业所得税预缴申报时享受，即将前</a:t>
            </a:r>
            <a:r>
              <a:rPr lang="en-US" altLang="zh-CN" dirty="0"/>
              <a:t>3</a:t>
            </a:r>
            <a:r>
              <a:rPr lang="zh-CN" altLang="en-US" dirty="0"/>
              <a:t>季度应享受未享受的加速折旧部分，与第</a:t>
            </a:r>
            <a:r>
              <a:rPr lang="en-US" altLang="zh-CN" dirty="0"/>
              <a:t>4</a:t>
            </a:r>
            <a:r>
              <a:rPr lang="zh-CN" altLang="en-US" dirty="0"/>
              <a:t>季度应享受的加速折旧部分，在</a:t>
            </a:r>
            <a:r>
              <a:rPr lang="en-US" altLang="zh-CN" dirty="0"/>
              <a:t>2015</a:t>
            </a:r>
            <a:r>
              <a:rPr lang="zh-CN" altLang="en-US" dirty="0"/>
              <a:t>年第</a:t>
            </a:r>
            <a:r>
              <a:rPr lang="en-US" altLang="zh-CN" dirty="0"/>
              <a:t>4</a:t>
            </a:r>
            <a:r>
              <a:rPr lang="zh-CN" altLang="en-US" dirty="0"/>
              <a:t>季度企业所得税预缴申报时汇总填入预缴申报表计算享受。</a:t>
            </a:r>
          </a:p>
          <a:p>
            <a:pPr marL="0" indent="720000">
              <a:buNone/>
            </a:pPr>
            <a:r>
              <a:rPr lang="zh-CN" altLang="en-US" dirty="0"/>
              <a:t>第二种方式，在</a:t>
            </a:r>
            <a:r>
              <a:rPr lang="en-US" altLang="zh-CN" dirty="0"/>
              <a:t>2015</a:t>
            </a:r>
            <a:r>
              <a:rPr lang="zh-CN" altLang="en-US" dirty="0"/>
              <a:t>年度企业所得税汇算清缴申报时享受，即将前</a:t>
            </a:r>
            <a:r>
              <a:rPr lang="en-US" altLang="zh-CN" dirty="0"/>
              <a:t>3</a:t>
            </a:r>
            <a:r>
              <a:rPr lang="zh-CN" altLang="en-US" dirty="0"/>
              <a:t>季度应享受未享受的加速折旧部分，在</a:t>
            </a:r>
            <a:r>
              <a:rPr lang="en-US" altLang="zh-CN" dirty="0"/>
              <a:t>2015</a:t>
            </a:r>
            <a:r>
              <a:rPr lang="zh-CN" altLang="en-US" dirty="0"/>
              <a:t>年度企业所得税汇算清缴年度申报时进行纳税调整，统一计算享受。</a:t>
            </a:r>
          </a:p>
        </p:txBody>
      </p:sp>
    </p:spTree>
    <p:extLst>
      <p:ext uri="{BB962C8B-B14F-4D97-AF65-F5344CB8AC3E}">
        <p14:creationId xmlns:p14="http://schemas.microsoft.com/office/powerpoint/2010/main" val="24047188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矩形 4"/>
          <p:cNvSpPr>
            <a:spLocks noChangeArrowheads="1"/>
          </p:cNvSpPr>
          <p:nvPr/>
        </p:nvSpPr>
        <p:spPr bwMode="auto">
          <a:xfrm>
            <a:off x="1309912" y="1700808"/>
            <a:ext cx="6430439" cy="2031549"/>
          </a:xfrm>
          <a:prstGeom prst="rect">
            <a:avLst/>
          </a:prstGeom>
          <a:solidFill>
            <a:schemeClr val="accent4">
              <a:lumMod val="75000"/>
            </a:schemeClr>
          </a:solidFill>
          <a:ln>
            <a:noFill/>
          </a:ln>
          <a:extLst/>
        </p:spPr>
        <p:txBody>
          <a:bodyPr anchor="ct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fontAlgn="base">
              <a:spcBef>
                <a:spcPct val="0"/>
              </a:spcBef>
              <a:spcAft>
                <a:spcPct val="0"/>
              </a:spcAft>
              <a:buFont typeface="Arial" panose="020B0604020202020204" pitchFamily="34" charset="0"/>
              <a:defRPr>
                <a:solidFill>
                  <a:schemeClr val="tx1"/>
                </a:solidFill>
                <a:latin typeface="Arial Narrow" panose="020B0606020202030204" pitchFamily="34" charset="0"/>
                <a:ea typeface="微软雅黑" panose="020B0503020204020204" pitchFamily="34" charset="-122"/>
              </a:defRPr>
            </a:lvl6pPr>
            <a:lvl7pPr marL="2971800" indent="-228600" fontAlgn="base">
              <a:spcBef>
                <a:spcPct val="0"/>
              </a:spcBef>
              <a:spcAft>
                <a:spcPct val="0"/>
              </a:spcAft>
              <a:buFont typeface="Arial" panose="020B0604020202020204" pitchFamily="34" charset="0"/>
              <a:defRPr>
                <a:solidFill>
                  <a:schemeClr val="tx1"/>
                </a:solidFill>
                <a:latin typeface="Arial Narrow" panose="020B0606020202030204" pitchFamily="34" charset="0"/>
                <a:ea typeface="微软雅黑" panose="020B0503020204020204" pitchFamily="34" charset="-122"/>
              </a:defRPr>
            </a:lvl7pPr>
            <a:lvl8pPr marL="3429000" indent="-228600" fontAlgn="base">
              <a:spcBef>
                <a:spcPct val="0"/>
              </a:spcBef>
              <a:spcAft>
                <a:spcPct val="0"/>
              </a:spcAft>
              <a:buFont typeface="Arial" panose="020B0604020202020204" pitchFamily="34" charset="0"/>
              <a:defRPr>
                <a:solidFill>
                  <a:schemeClr val="tx1"/>
                </a:solidFill>
                <a:latin typeface="Arial Narrow" panose="020B0606020202030204" pitchFamily="34" charset="0"/>
                <a:ea typeface="微软雅黑" panose="020B0503020204020204" pitchFamily="34" charset="-122"/>
              </a:defRPr>
            </a:lvl8pPr>
            <a:lvl9pPr marL="3886200" indent="-228600" fontAlgn="base">
              <a:spcBef>
                <a:spcPct val="0"/>
              </a:spcBef>
              <a:spcAft>
                <a:spcPct val="0"/>
              </a:spcAft>
              <a:buFont typeface="Arial" panose="020B0604020202020204" pitchFamily="34" charset="0"/>
              <a:defRPr>
                <a:solidFill>
                  <a:schemeClr val="tx1"/>
                </a:solidFill>
                <a:latin typeface="Arial Narrow" panose="020B0606020202030204" pitchFamily="34" charset="0"/>
                <a:ea typeface="微软雅黑" panose="020B0503020204020204" pitchFamily="34" charset="-122"/>
              </a:defRPr>
            </a:lvl9pPr>
          </a:lstStyle>
          <a:p>
            <a:pPr algn="ctr" eaLnBrk="1" hangingPunct="1">
              <a:buFont typeface="Arial" panose="020B0604020202020204" pitchFamily="34" charset="0"/>
              <a:buNone/>
              <a:defRPr/>
            </a:pPr>
            <a:r>
              <a:rPr lang="zh-CN" altLang="en-US" sz="3778" dirty="0">
                <a:ln>
                  <a:solidFill>
                    <a:srgbClr val="00B050"/>
                  </a:solidFill>
                </a:ln>
                <a:solidFill>
                  <a:srgbClr val="FFFFFF"/>
                </a:solidFill>
                <a:effectLst>
                  <a:glow rad="63500">
                    <a:schemeClr val="accent2">
                      <a:satMod val="175000"/>
                      <a:alpha val="40000"/>
                    </a:schemeClr>
                  </a:glow>
                  <a:outerShdw blurRad="38100" dist="38100" dir="2700000" algn="tl">
                    <a:srgbClr val="000000"/>
                  </a:outerShdw>
                </a:effectLst>
              </a:rPr>
              <a:t>予人玫瑰，手有余香</a:t>
            </a:r>
            <a:endParaRPr lang="en-US" altLang="zh-CN" sz="3778" dirty="0">
              <a:ln>
                <a:solidFill>
                  <a:srgbClr val="00B050"/>
                </a:solidFill>
              </a:ln>
              <a:solidFill>
                <a:srgbClr val="FFFFFF"/>
              </a:solidFill>
              <a:effectLst>
                <a:glow rad="63500">
                  <a:schemeClr val="accent2">
                    <a:satMod val="175000"/>
                    <a:alpha val="40000"/>
                  </a:schemeClr>
                </a:glow>
                <a:outerShdw blurRad="38100" dist="38100" dir="2700000" algn="tl">
                  <a:srgbClr val="000000"/>
                </a:outerShdw>
              </a:effectLst>
            </a:endParaRPr>
          </a:p>
          <a:p>
            <a:pPr algn="ctr" eaLnBrk="1" hangingPunct="1">
              <a:buFont typeface="Arial" panose="020B0604020202020204" pitchFamily="34" charset="0"/>
              <a:buNone/>
              <a:defRPr/>
            </a:pPr>
            <a:r>
              <a:rPr lang="zh-CN" altLang="en-US" sz="3778" dirty="0">
                <a:ln>
                  <a:solidFill>
                    <a:srgbClr val="00B050"/>
                  </a:solidFill>
                </a:ln>
                <a:solidFill>
                  <a:srgbClr val="FFFFFF"/>
                </a:solidFill>
                <a:effectLst>
                  <a:glow rad="63500">
                    <a:schemeClr val="accent2">
                      <a:satMod val="175000"/>
                      <a:alpha val="40000"/>
                    </a:schemeClr>
                  </a:glow>
                  <a:outerShdw blurRad="38100" dist="38100" dir="2700000" algn="tl">
                    <a:srgbClr val="000000"/>
                  </a:outerShdw>
                </a:effectLst>
              </a:rPr>
              <a:t>分享知识，分享快乐</a:t>
            </a:r>
          </a:p>
        </p:txBody>
      </p:sp>
      <p:cxnSp>
        <p:nvCxnSpPr>
          <p:cNvPr id="3076" name="直接连接符 8"/>
          <p:cNvCxnSpPr>
            <a:cxnSpLocks noChangeShapeType="1"/>
          </p:cNvCxnSpPr>
          <p:nvPr/>
        </p:nvCxnSpPr>
        <p:spPr bwMode="auto">
          <a:xfrm>
            <a:off x="1279627" y="5053114"/>
            <a:ext cx="6948374" cy="36425"/>
          </a:xfrm>
          <a:prstGeom prst="line">
            <a:avLst/>
          </a:prstGeom>
          <a:noFill/>
          <a:ln w="12700">
            <a:solidFill>
              <a:schemeClr val="accent1">
                <a:lumMod val="40000"/>
                <a:lumOff val="60000"/>
              </a:schemeClr>
            </a:solidFill>
            <a:round/>
            <a:headEnd/>
            <a:tailEnd/>
          </a:ln>
          <a:extLst>
            <a:ext uri="{909E8E84-426E-40DD-AFC4-6F175D3DCCD1}">
              <a14:hiddenFill xmlns:a14="http://schemas.microsoft.com/office/drawing/2010/main">
                <a:noFill/>
              </a14:hiddenFill>
            </a:ext>
          </a:extLst>
        </p:spPr>
      </p:cxnSp>
      <p:sp>
        <p:nvSpPr>
          <p:cNvPr id="3077" name="KSO_Shape"/>
          <p:cNvSpPr>
            <a:spLocks/>
          </p:cNvSpPr>
          <p:nvPr/>
        </p:nvSpPr>
        <p:spPr bwMode="auto">
          <a:xfrm>
            <a:off x="1309912" y="4781622"/>
            <a:ext cx="171278" cy="202794"/>
          </a:xfrm>
          <a:custGeom>
            <a:avLst/>
            <a:gdLst>
              <a:gd name="T0" fmla="*/ 163869 w 396520"/>
              <a:gd name="T1" fmla="*/ 157531 h 469210"/>
              <a:gd name="T2" fmla="*/ 197203 w 396520"/>
              <a:gd name="T3" fmla="*/ 191182 h 469210"/>
              <a:gd name="T4" fmla="*/ 188663 w 396520"/>
              <a:gd name="T5" fmla="*/ 220796 h 469210"/>
              <a:gd name="T6" fmla="*/ 176400 w 396520"/>
              <a:gd name="T7" fmla="*/ 192013 h 469210"/>
              <a:gd name="T8" fmla="*/ 143709 w 396520"/>
              <a:gd name="T9" fmla="*/ 169539 h 469210"/>
              <a:gd name="T10" fmla="*/ 163869 w 396520"/>
              <a:gd name="T11" fmla="*/ 157531 h 469210"/>
              <a:gd name="T12" fmla="*/ 22203 w 396520"/>
              <a:gd name="T13" fmla="*/ 4729 h 469210"/>
              <a:gd name="T14" fmla="*/ 49402 w 396520"/>
              <a:gd name="T15" fmla="*/ 52023 h 469210"/>
              <a:gd name="T16" fmla="*/ 51452 w 396520"/>
              <a:gd name="T17" fmla="*/ 86564 h 469210"/>
              <a:gd name="T18" fmla="*/ 46881 w 396520"/>
              <a:gd name="T19" fmla="*/ 96015 h 469210"/>
              <a:gd name="T20" fmla="*/ 120289 w 396520"/>
              <a:gd name="T21" fmla="*/ 174879 h 469210"/>
              <a:gd name="T22" fmla="*/ 137905 w 396520"/>
              <a:gd name="T23" fmla="*/ 173809 h 469210"/>
              <a:gd name="T24" fmla="*/ 138065 w 396520"/>
              <a:gd name="T25" fmla="*/ 174087 h 469210"/>
              <a:gd name="T26" fmla="*/ 173909 w 396520"/>
              <a:gd name="T27" fmla="*/ 194551 h 469210"/>
              <a:gd name="T28" fmla="*/ 185865 w 396520"/>
              <a:gd name="T29" fmla="*/ 224388 h 469210"/>
              <a:gd name="T30" fmla="*/ 144208 w 396520"/>
              <a:gd name="T31" fmla="*/ 234424 h 469210"/>
              <a:gd name="T32" fmla="*/ 332 w 396520"/>
              <a:gd name="T33" fmla="*/ 44981 h 469210"/>
              <a:gd name="T34" fmla="*/ 7156 w 396520"/>
              <a:gd name="T35" fmla="*/ 19804 h 469210"/>
              <a:gd name="T36" fmla="*/ 22203 w 396520"/>
              <a:gd name="T37" fmla="*/ 4729 h 469210"/>
              <a:gd name="T38" fmla="*/ 42959 w 396520"/>
              <a:gd name="T39" fmla="*/ 3 h 469210"/>
              <a:gd name="T40" fmla="*/ 74047 w 396520"/>
              <a:gd name="T41" fmla="*/ 64172 h 469210"/>
              <a:gd name="T42" fmla="*/ 54657 w 396520"/>
              <a:gd name="T43" fmla="*/ 84102 h 469210"/>
              <a:gd name="T44" fmla="*/ 52683 w 396520"/>
              <a:gd name="T45" fmla="*/ 50586 h 469210"/>
              <a:gd name="T46" fmla="*/ 27613 w 396520"/>
              <a:gd name="T47" fmla="*/ 2556 h 469210"/>
              <a:gd name="T48" fmla="*/ 42959 w 396520"/>
              <a:gd name="T49" fmla="*/ 3 h 46921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396520" h="469210">
                <a:moveTo>
                  <a:pt x="327445" y="314600"/>
                </a:moveTo>
                <a:cubicBezTo>
                  <a:pt x="356349" y="319254"/>
                  <a:pt x="385797" y="360745"/>
                  <a:pt x="394054" y="381803"/>
                </a:cubicBezTo>
                <a:cubicBezTo>
                  <a:pt x="402312" y="402860"/>
                  <a:pt x="388098" y="427511"/>
                  <a:pt x="376990" y="440944"/>
                </a:cubicBezTo>
                <a:cubicBezTo>
                  <a:pt x="373700" y="421882"/>
                  <a:pt x="364955" y="401443"/>
                  <a:pt x="352485" y="383463"/>
                </a:cubicBezTo>
                <a:cubicBezTo>
                  <a:pt x="332676" y="354903"/>
                  <a:pt x="307287" y="337803"/>
                  <a:pt x="287162" y="338581"/>
                </a:cubicBezTo>
                <a:cubicBezTo>
                  <a:pt x="300917" y="326499"/>
                  <a:pt x="298542" y="309947"/>
                  <a:pt x="327445" y="314600"/>
                </a:cubicBezTo>
                <a:close/>
                <a:moveTo>
                  <a:pt x="44367" y="9445"/>
                </a:moveTo>
                <a:cubicBezTo>
                  <a:pt x="65307" y="7976"/>
                  <a:pt x="88582" y="48300"/>
                  <a:pt x="98716" y="103893"/>
                </a:cubicBezTo>
                <a:cubicBezTo>
                  <a:pt x="103023" y="127522"/>
                  <a:pt x="104507" y="151694"/>
                  <a:pt x="102812" y="172874"/>
                </a:cubicBezTo>
                <a:cubicBezTo>
                  <a:pt x="96419" y="177933"/>
                  <a:pt x="92462" y="183883"/>
                  <a:pt x="93679" y="191748"/>
                </a:cubicBezTo>
                <a:cubicBezTo>
                  <a:pt x="97962" y="219449"/>
                  <a:pt x="202914" y="329063"/>
                  <a:pt x="240363" y="349244"/>
                </a:cubicBezTo>
                <a:cubicBezTo>
                  <a:pt x="253454" y="356299"/>
                  <a:pt x="265280" y="353652"/>
                  <a:pt x="275564" y="347108"/>
                </a:cubicBezTo>
                <a:lnTo>
                  <a:pt x="275884" y="347663"/>
                </a:lnTo>
                <a:cubicBezTo>
                  <a:pt x="293996" y="337193"/>
                  <a:pt x="324545" y="354625"/>
                  <a:pt x="347507" y="388530"/>
                </a:cubicBezTo>
                <a:cubicBezTo>
                  <a:pt x="360303" y="407426"/>
                  <a:pt x="369015" y="429003"/>
                  <a:pt x="371399" y="448117"/>
                </a:cubicBezTo>
                <a:cubicBezTo>
                  <a:pt x="347296" y="472826"/>
                  <a:pt x="310581" y="469765"/>
                  <a:pt x="288158" y="468159"/>
                </a:cubicBezTo>
                <a:cubicBezTo>
                  <a:pt x="253182" y="465654"/>
                  <a:pt x="-15065" y="364036"/>
                  <a:pt x="664" y="89829"/>
                </a:cubicBezTo>
                <a:cubicBezTo>
                  <a:pt x="3125" y="70964"/>
                  <a:pt x="7079" y="53749"/>
                  <a:pt x="14299" y="39550"/>
                </a:cubicBezTo>
                <a:cubicBezTo>
                  <a:pt x="20978" y="26415"/>
                  <a:pt x="30453" y="15861"/>
                  <a:pt x="44367" y="9445"/>
                </a:cubicBezTo>
                <a:close/>
                <a:moveTo>
                  <a:pt x="85842" y="6"/>
                </a:moveTo>
                <a:cubicBezTo>
                  <a:pt x="147282" y="-938"/>
                  <a:pt x="156451" y="106342"/>
                  <a:pt x="147962" y="128156"/>
                </a:cubicBezTo>
                <a:cubicBezTo>
                  <a:pt x="140696" y="146825"/>
                  <a:pt x="125598" y="157194"/>
                  <a:pt x="109217" y="167957"/>
                </a:cubicBezTo>
                <a:cubicBezTo>
                  <a:pt x="111214" y="147002"/>
                  <a:pt x="109601" y="123749"/>
                  <a:pt x="105273" y="101024"/>
                </a:cubicBezTo>
                <a:cubicBezTo>
                  <a:pt x="95931" y="51971"/>
                  <a:pt x="75887" y="14560"/>
                  <a:pt x="55177" y="5105"/>
                </a:cubicBezTo>
                <a:cubicBezTo>
                  <a:pt x="63799" y="1769"/>
                  <a:pt x="73998" y="188"/>
                  <a:pt x="85842" y="6"/>
                </a:cubicBezTo>
                <a:close/>
              </a:path>
            </a:pathLst>
          </a:custGeom>
          <a:solidFill>
            <a:srgbClr val="00B0F0"/>
          </a:solidFill>
          <a:ln>
            <a:noFill/>
          </a:ln>
        </p:spPr>
        <p:txBody>
          <a:bodyPr anchor="ctr"/>
          <a:lstStyle/>
          <a:p>
            <a:pPr>
              <a:defRPr/>
            </a:pPr>
            <a:endParaRPr lang="zh-CN" altLang="en-US" sz="1726"/>
          </a:p>
        </p:txBody>
      </p:sp>
      <p:sp>
        <p:nvSpPr>
          <p:cNvPr id="3078" name="文本框 13"/>
          <p:cNvSpPr txBox="1">
            <a:spLocks noChangeArrowheads="1"/>
          </p:cNvSpPr>
          <p:nvPr/>
        </p:nvSpPr>
        <p:spPr bwMode="auto">
          <a:xfrm>
            <a:off x="1515446" y="4750109"/>
            <a:ext cx="1374339" cy="35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eaLnBrk="1" hangingPunct="1">
              <a:spcBef>
                <a:spcPct val="0"/>
              </a:spcBef>
              <a:buFont typeface="Arial" panose="020B0604020202020204" pitchFamily="34" charset="0"/>
              <a:buNone/>
              <a:defRPr/>
            </a:pPr>
            <a:r>
              <a:rPr lang="en-US" altLang="zh-CN" sz="1679" dirty="0">
                <a:solidFill>
                  <a:schemeClr val="tx1">
                    <a:lumMod val="50000"/>
                  </a:schemeClr>
                </a:solidFill>
                <a:latin typeface="Berlin Sans FB" panose="020E0602020502020306" pitchFamily="34" charset="0"/>
              </a:rPr>
              <a:t>13171797093</a:t>
            </a:r>
          </a:p>
        </p:txBody>
      </p:sp>
      <p:sp>
        <p:nvSpPr>
          <p:cNvPr id="3079" name="文本框 14"/>
          <p:cNvSpPr txBox="1">
            <a:spLocks noChangeArrowheads="1"/>
          </p:cNvSpPr>
          <p:nvPr/>
        </p:nvSpPr>
        <p:spPr bwMode="auto">
          <a:xfrm>
            <a:off x="4012591" y="4773589"/>
            <a:ext cx="1755113" cy="35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eaLnBrk="1" hangingPunct="1">
              <a:spcBef>
                <a:spcPct val="0"/>
              </a:spcBef>
              <a:buFont typeface="Arial" panose="020B0604020202020204" pitchFamily="34" charset="0"/>
              <a:buNone/>
              <a:defRPr/>
            </a:pPr>
            <a:r>
              <a:rPr lang="en-US" altLang="zh-CN" sz="1679" dirty="0">
                <a:solidFill>
                  <a:schemeClr val="tx1">
                    <a:lumMod val="50000"/>
                  </a:schemeClr>
                </a:solidFill>
                <a:latin typeface="Berlin Sans FB" panose="020E0602020502020306" pitchFamily="34" charset="0"/>
              </a:rPr>
              <a:t>Xu_yh_1975</a:t>
            </a:r>
            <a:endParaRPr lang="zh-CN" altLang="en-US" sz="1679" dirty="0">
              <a:solidFill>
                <a:schemeClr val="tx1">
                  <a:lumMod val="50000"/>
                </a:schemeClr>
              </a:solidFill>
              <a:latin typeface="Berlin Sans FB" panose="020E0602020502020306" pitchFamily="34" charset="0"/>
            </a:endParaRPr>
          </a:p>
        </p:txBody>
      </p:sp>
      <p:sp>
        <p:nvSpPr>
          <p:cNvPr id="3080" name="KSO_Shape"/>
          <p:cNvSpPr>
            <a:spLocks/>
          </p:cNvSpPr>
          <p:nvPr/>
        </p:nvSpPr>
        <p:spPr bwMode="auto">
          <a:xfrm>
            <a:off x="3549549" y="4750108"/>
            <a:ext cx="374844" cy="276400"/>
          </a:xfrm>
          <a:custGeom>
            <a:avLst/>
            <a:gdLst>
              <a:gd name="T0" fmla="*/ 223637 w 969654"/>
              <a:gd name="T1" fmla="*/ 134460 h 903534"/>
              <a:gd name="T2" fmla="*/ 213735 w 969654"/>
              <a:gd name="T3" fmla="*/ 144391 h 903534"/>
              <a:gd name="T4" fmla="*/ 223637 w 969654"/>
              <a:gd name="T5" fmla="*/ 154321 h 903534"/>
              <a:gd name="T6" fmla="*/ 233539 w 969654"/>
              <a:gd name="T7" fmla="*/ 144391 h 903534"/>
              <a:gd name="T8" fmla="*/ 223637 w 969654"/>
              <a:gd name="T9" fmla="*/ 134460 h 903534"/>
              <a:gd name="T10" fmla="*/ 166943 w 969654"/>
              <a:gd name="T11" fmla="*/ 134460 h 903534"/>
              <a:gd name="T12" fmla="*/ 157041 w 969654"/>
              <a:gd name="T13" fmla="*/ 144391 h 903534"/>
              <a:gd name="T14" fmla="*/ 166943 w 969654"/>
              <a:gd name="T15" fmla="*/ 154321 h 903534"/>
              <a:gd name="T16" fmla="*/ 176844 w 969654"/>
              <a:gd name="T17" fmla="*/ 144391 h 903534"/>
              <a:gd name="T18" fmla="*/ 166943 w 969654"/>
              <a:gd name="T19" fmla="*/ 134460 h 903534"/>
              <a:gd name="T20" fmla="*/ 190152 w 969654"/>
              <a:gd name="T21" fmla="*/ 92826 h 903534"/>
              <a:gd name="T22" fmla="*/ 248025 w 969654"/>
              <a:gd name="T23" fmla="*/ 116438 h 903534"/>
              <a:gd name="T24" fmla="*/ 242364 w 969654"/>
              <a:gd name="T25" fmla="*/ 213591 h 903534"/>
              <a:gd name="T26" fmla="*/ 249150 w 969654"/>
              <a:gd name="T27" fmla="*/ 249238 h 903534"/>
              <a:gd name="T28" fmla="*/ 217953 w 969654"/>
              <a:gd name="T29" fmla="*/ 227454 h 903534"/>
              <a:gd name="T30" fmla="*/ 126458 w 969654"/>
              <a:gd name="T31" fmla="*/ 196700 h 903534"/>
              <a:gd name="T32" fmla="*/ 152643 w 969654"/>
              <a:gd name="T33" fmla="*/ 102965 h 903534"/>
              <a:gd name="T34" fmla="*/ 190152 w 969654"/>
              <a:gd name="T35" fmla="*/ 92826 h 903534"/>
              <a:gd name="T36" fmla="*/ 150691 w 969654"/>
              <a:gd name="T37" fmla="*/ 51657 h 903534"/>
              <a:gd name="T38" fmla="*/ 135838 w 969654"/>
              <a:gd name="T39" fmla="*/ 66553 h 903534"/>
              <a:gd name="T40" fmla="*/ 150691 w 969654"/>
              <a:gd name="T41" fmla="*/ 81449 h 903534"/>
              <a:gd name="T42" fmla="*/ 165543 w 969654"/>
              <a:gd name="T43" fmla="*/ 66553 h 903534"/>
              <a:gd name="T44" fmla="*/ 150691 w 969654"/>
              <a:gd name="T45" fmla="*/ 51657 h 903534"/>
              <a:gd name="T46" fmla="*/ 80987 w 969654"/>
              <a:gd name="T47" fmla="*/ 51657 h 903534"/>
              <a:gd name="T48" fmla="*/ 66135 w 969654"/>
              <a:gd name="T49" fmla="*/ 66553 h 903534"/>
              <a:gd name="T50" fmla="*/ 80987 w 969654"/>
              <a:gd name="T51" fmla="*/ 81449 h 903534"/>
              <a:gd name="T52" fmla="*/ 95840 w 969654"/>
              <a:gd name="T53" fmla="*/ 66553 h 903534"/>
              <a:gd name="T54" fmla="*/ 80987 w 969654"/>
              <a:gd name="T55" fmla="*/ 51657 h 903534"/>
              <a:gd name="T56" fmla="*/ 112370 w 969654"/>
              <a:gd name="T57" fmla="*/ 46 h 903534"/>
              <a:gd name="T58" fmla="*/ 152140 w 969654"/>
              <a:gd name="T59" fmla="*/ 5186 h 903534"/>
              <a:gd name="T60" fmla="*/ 231114 w 969654"/>
              <a:gd name="T61" fmla="*/ 103570 h 903534"/>
              <a:gd name="T62" fmla="*/ 147265 w 969654"/>
              <a:gd name="T63" fmla="*/ 98616 h 903534"/>
              <a:gd name="T64" fmla="*/ 121080 w 969654"/>
              <a:gd name="T65" fmla="*/ 192351 h 903534"/>
              <a:gd name="T66" fmla="*/ 131581 w 969654"/>
              <a:gd name="T67" fmla="*/ 204006 h 903534"/>
              <a:gd name="T68" fmla="*/ 100853 w 969654"/>
              <a:gd name="T69" fmla="*/ 204512 h 903534"/>
              <a:gd name="T70" fmla="*/ 67582 w 969654"/>
              <a:gd name="T71" fmla="*/ 231046 h 903534"/>
              <a:gd name="T72" fmla="*/ 58922 w 969654"/>
              <a:gd name="T73" fmla="*/ 192121 h 903534"/>
              <a:gd name="T74" fmla="*/ 14972 w 969654"/>
              <a:gd name="T75" fmla="*/ 52230 h 903534"/>
              <a:gd name="T76" fmla="*/ 112370 w 969654"/>
              <a:gd name="T77" fmla="*/ 46 h 903534"/>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0" t="0" r="r" b="b"/>
            <a:pathLst>
              <a:path w="969654" h="903534">
                <a:moveTo>
                  <a:pt x="813088" y="487443"/>
                </a:moveTo>
                <a:cubicBezTo>
                  <a:pt x="793206" y="487443"/>
                  <a:pt x="777088" y="503561"/>
                  <a:pt x="777088" y="523443"/>
                </a:cubicBezTo>
                <a:cubicBezTo>
                  <a:pt x="777088" y="543325"/>
                  <a:pt x="793206" y="559443"/>
                  <a:pt x="813088" y="559443"/>
                </a:cubicBezTo>
                <a:cubicBezTo>
                  <a:pt x="832970" y="559443"/>
                  <a:pt x="849088" y="543325"/>
                  <a:pt x="849088" y="523443"/>
                </a:cubicBezTo>
                <a:cubicBezTo>
                  <a:pt x="849088" y="503561"/>
                  <a:pt x="832970" y="487443"/>
                  <a:pt x="813088" y="487443"/>
                </a:cubicBezTo>
                <a:close/>
                <a:moveTo>
                  <a:pt x="606961" y="487443"/>
                </a:moveTo>
                <a:cubicBezTo>
                  <a:pt x="587079" y="487443"/>
                  <a:pt x="570961" y="503561"/>
                  <a:pt x="570961" y="523443"/>
                </a:cubicBezTo>
                <a:cubicBezTo>
                  <a:pt x="570961" y="543325"/>
                  <a:pt x="587079" y="559443"/>
                  <a:pt x="606961" y="559443"/>
                </a:cubicBezTo>
                <a:cubicBezTo>
                  <a:pt x="626843" y="559443"/>
                  <a:pt x="642961" y="543325"/>
                  <a:pt x="642961" y="523443"/>
                </a:cubicBezTo>
                <a:cubicBezTo>
                  <a:pt x="642961" y="503561"/>
                  <a:pt x="626843" y="487443"/>
                  <a:pt x="606961" y="487443"/>
                </a:cubicBezTo>
                <a:close/>
                <a:moveTo>
                  <a:pt x="691345" y="336511"/>
                </a:moveTo>
                <a:cubicBezTo>
                  <a:pt x="769490" y="335080"/>
                  <a:pt x="847112" y="364668"/>
                  <a:pt x="901758" y="422110"/>
                </a:cubicBezTo>
                <a:cubicBezTo>
                  <a:pt x="999759" y="525126"/>
                  <a:pt x="990612" y="681640"/>
                  <a:pt x="881173" y="774306"/>
                </a:cubicBezTo>
                <a:lnTo>
                  <a:pt x="905846" y="903534"/>
                </a:lnTo>
                <a:lnTo>
                  <a:pt x="792422" y="824563"/>
                </a:lnTo>
                <a:cubicBezTo>
                  <a:pt x="666952" y="867914"/>
                  <a:pt x="525982" y="820668"/>
                  <a:pt x="459770" y="713074"/>
                </a:cubicBezTo>
                <a:cubicBezTo>
                  <a:pt x="386891" y="594648"/>
                  <a:pt x="429055" y="444146"/>
                  <a:pt x="554971" y="373268"/>
                </a:cubicBezTo>
                <a:cubicBezTo>
                  <a:pt x="597384" y="349394"/>
                  <a:pt x="644458" y="337369"/>
                  <a:pt x="691345" y="336511"/>
                </a:cubicBezTo>
                <a:close/>
                <a:moveTo>
                  <a:pt x="547874" y="187267"/>
                </a:moveTo>
                <a:cubicBezTo>
                  <a:pt x="518051" y="187267"/>
                  <a:pt x="493874" y="211444"/>
                  <a:pt x="493874" y="241267"/>
                </a:cubicBezTo>
                <a:cubicBezTo>
                  <a:pt x="493874" y="271090"/>
                  <a:pt x="518051" y="295267"/>
                  <a:pt x="547874" y="295267"/>
                </a:cubicBezTo>
                <a:cubicBezTo>
                  <a:pt x="577697" y="295267"/>
                  <a:pt x="601874" y="271090"/>
                  <a:pt x="601874" y="241267"/>
                </a:cubicBezTo>
                <a:cubicBezTo>
                  <a:pt x="601874" y="211444"/>
                  <a:pt x="577697" y="187267"/>
                  <a:pt x="547874" y="187267"/>
                </a:cubicBezTo>
                <a:close/>
                <a:moveTo>
                  <a:pt x="294449" y="187267"/>
                </a:moveTo>
                <a:cubicBezTo>
                  <a:pt x="264626" y="187267"/>
                  <a:pt x="240449" y="211444"/>
                  <a:pt x="240449" y="241267"/>
                </a:cubicBezTo>
                <a:cubicBezTo>
                  <a:pt x="240449" y="271090"/>
                  <a:pt x="264626" y="295267"/>
                  <a:pt x="294449" y="295267"/>
                </a:cubicBezTo>
                <a:cubicBezTo>
                  <a:pt x="324272" y="295267"/>
                  <a:pt x="348449" y="271090"/>
                  <a:pt x="348449" y="241267"/>
                </a:cubicBezTo>
                <a:cubicBezTo>
                  <a:pt x="348449" y="211444"/>
                  <a:pt x="324272" y="187267"/>
                  <a:pt x="294449" y="187267"/>
                </a:cubicBezTo>
                <a:close/>
                <a:moveTo>
                  <a:pt x="408549" y="168"/>
                </a:moveTo>
                <a:cubicBezTo>
                  <a:pt x="456533" y="-1113"/>
                  <a:pt x="505397" y="4870"/>
                  <a:pt x="553141" y="18800"/>
                </a:cubicBezTo>
                <a:cubicBezTo>
                  <a:pt x="730896" y="70663"/>
                  <a:pt x="843952" y="217556"/>
                  <a:pt x="840274" y="375462"/>
                </a:cubicBezTo>
                <a:cubicBezTo>
                  <a:pt x="754752" y="310337"/>
                  <a:pt x="632797" y="302687"/>
                  <a:pt x="535419" y="357502"/>
                </a:cubicBezTo>
                <a:cubicBezTo>
                  <a:pt x="409503" y="428380"/>
                  <a:pt x="367339" y="578882"/>
                  <a:pt x="440218" y="697308"/>
                </a:cubicBezTo>
                <a:cubicBezTo>
                  <a:pt x="450352" y="713775"/>
                  <a:pt x="462237" y="728829"/>
                  <a:pt x="478397" y="739559"/>
                </a:cubicBezTo>
                <a:cubicBezTo>
                  <a:pt x="442192" y="745523"/>
                  <a:pt x="404623" y="745773"/>
                  <a:pt x="366675" y="741395"/>
                </a:cubicBezTo>
                <a:lnTo>
                  <a:pt x="245711" y="837584"/>
                </a:lnTo>
                <a:lnTo>
                  <a:pt x="214226" y="696474"/>
                </a:lnTo>
                <a:cubicBezTo>
                  <a:pt x="11680" y="595442"/>
                  <a:pt x="-59861" y="368389"/>
                  <a:pt x="54436" y="189343"/>
                </a:cubicBezTo>
                <a:cubicBezTo>
                  <a:pt x="128564" y="73222"/>
                  <a:pt x="264598" y="4010"/>
                  <a:pt x="408549" y="168"/>
                </a:cubicBezTo>
                <a:close/>
              </a:path>
            </a:pathLst>
          </a:custGeom>
          <a:solidFill>
            <a:srgbClr val="00B0F0"/>
          </a:solidFill>
          <a:ln>
            <a:noFill/>
          </a:ln>
        </p:spPr>
        <p:txBody>
          <a:bodyPr anchor="ctr"/>
          <a:lstStyle/>
          <a:p>
            <a:pPr>
              <a:defRPr/>
            </a:pPr>
            <a:endParaRPr lang="zh-CN" altLang="en-US" sz="1726"/>
          </a:p>
        </p:txBody>
      </p:sp>
      <p:sp>
        <p:nvSpPr>
          <p:cNvPr id="3081" name="KSO_Shape"/>
          <p:cNvSpPr>
            <a:spLocks/>
          </p:cNvSpPr>
          <p:nvPr/>
        </p:nvSpPr>
        <p:spPr bwMode="auto">
          <a:xfrm>
            <a:off x="6084731" y="4838966"/>
            <a:ext cx="226088" cy="171278"/>
          </a:xfrm>
          <a:custGeom>
            <a:avLst/>
            <a:gdLst>
              <a:gd name="T0" fmla="*/ 181753 w 529316"/>
              <a:gd name="T1" fmla="*/ 97121 h 401026"/>
              <a:gd name="T2" fmla="*/ 175821 w 529316"/>
              <a:gd name="T3" fmla="*/ 103053 h 401026"/>
              <a:gd name="T4" fmla="*/ 230155 w 529316"/>
              <a:gd name="T5" fmla="*/ 157383 h 401026"/>
              <a:gd name="T6" fmla="*/ 230971 w 529316"/>
              <a:gd name="T7" fmla="*/ 158698 h 401026"/>
              <a:gd name="T8" fmla="*/ 243335 w 529316"/>
              <a:gd name="T9" fmla="*/ 158698 h 401026"/>
              <a:gd name="T10" fmla="*/ 181753 w 529316"/>
              <a:gd name="T11" fmla="*/ 97121 h 401026"/>
              <a:gd name="T12" fmla="*/ 80185 w 529316"/>
              <a:gd name="T13" fmla="*/ 97121 h 401026"/>
              <a:gd name="T14" fmla="*/ 18603 w 529316"/>
              <a:gd name="T15" fmla="*/ 158698 h 401026"/>
              <a:gd name="T16" fmla="*/ 30967 w 529316"/>
              <a:gd name="T17" fmla="*/ 158698 h 401026"/>
              <a:gd name="T18" fmla="*/ 31782 w 529316"/>
              <a:gd name="T19" fmla="*/ 157384 h 401026"/>
              <a:gd name="T20" fmla="*/ 86117 w 529316"/>
              <a:gd name="T21" fmla="*/ 103053 h 401026"/>
              <a:gd name="T22" fmla="*/ 80185 w 529316"/>
              <a:gd name="T23" fmla="*/ 97121 h 401026"/>
              <a:gd name="T24" fmla="*/ 22936 w 529316"/>
              <a:gd name="T25" fmla="*/ 39740 h 401026"/>
              <a:gd name="T26" fmla="*/ 110251 w 529316"/>
              <a:gd name="T27" fmla="*/ 127047 h 401026"/>
              <a:gd name="T28" fmla="*/ 130396 w 529316"/>
              <a:gd name="T29" fmla="*/ 135392 h 401026"/>
              <a:gd name="T30" fmla="*/ 130969 w 529316"/>
              <a:gd name="T31" fmla="*/ 135336 h 401026"/>
              <a:gd name="T32" fmla="*/ 151687 w 529316"/>
              <a:gd name="T33" fmla="*/ 127047 h 401026"/>
              <a:gd name="T34" fmla="*/ 239002 w 529316"/>
              <a:gd name="T35" fmla="*/ 39740 h 401026"/>
              <a:gd name="T36" fmla="*/ 227136 w 529316"/>
              <a:gd name="T37" fmla="*/ 39740 h 401026"/>
              <a:gd name="T38" fmla="*/ 148906 w 529316"/>
              <a:gd name="T39" fmla="*/ 117964 h 401026"/>
              <a:gd name="T40" fmla="*/ 130969 w 529316"/>
              <a:gd name="T41" fmla="*/ 125140 h 401026"/>
              <a:gd name="T42" fmla="*/ 130473 w 529316"/>
              <a:gd name="T43" fmla="*/ 125188 h 401026"/>
              <a:gd name="T44" fmla="*/ 113032 w 529316"/>
              <a:gd name="T45" fmla="*/ 117964 h 401026"/>
              <a:gd name="T46" fmla="*/ 34802 w 529316"/>
              <a:gd name="T47" fmla="*/ 39740 h 401026"/>
              <a:gd name="T48" fmla="*/ 22936 w 529316"/>
              <a:gd name="T49" fmla="*/ 39740 h 401026"/>
              <a:gd name="T50" fmla="*/ 45535 w 529316"/>
              <a:gd name="T51" fmla="*/ 0 h 401026"/>
              <a:gd name="T52" fmla="*/ 216403 w 529316"/>
              <a:gd name="T53" fmla="*/ 0 h 401026"/>
              <a:gd name="T54" fmla="*/ 261938 w 529316"/>
              <a:gd name="T55" fmla="*/ 45531 h 401026"/>
              <a:gd name="T56" fmla="*/ 261938 w 529316"/>
              <a:gd name="T57" fmla="*/ 152906 h 401026"/>
              <a:gd name="T58" fmla="*/ 216403 w 529316"/>
              <a:gd name="T59" fmla="*/ 198437 h 401026"/>
              <a:gd name="T60" fmla="*/ 45535 w 529316"/>
              <a:gd name="T61" fmla="*/ 198437 h 401026"/>
              <a:gd name="T62" fmla="*/ 0 w 529316"/>
              <a:gd name="T63" fmla="*/ 152906 h 401026"/>
              <a:gd name="T64" fmla="*/ 0 w 529316"/>
              <a:gd name="T65" fmla="*/ 45531 h 401026"/>
              <a:gd name="T66" fmla="*/ 45535 w 529316"/>
              <a:gd name="T67" fmla="*/ 0 h 40102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529316" h="401026">
                <a:moveTo>
                  <a:pt x="367281" y="196274"/>
                </a:moveTo>
                <a:lnTo>
                  <a:pt x="355293" y="208263"/>
                </a:lnTo>
                <a:lnTo>
                  <a:pt x="465090" y="318060"/>
                </a:lnTo>
                <a:cubicBezTo>
                  <a:pt x="465822" y="318792"/>
                  <a:pt x="466527" y="319541"/>
                  <a:pt x="466739" y="320716"/>
                </a:cubicBezTo>
                <a:lnTo>
                  <a:pt x="491723" y="320716"/>
                </a:lnTo>
                <a:lnTo>
                  <a:pt x="367281" y="196274"/>
                </a:lnTo>
                <a:close/>
                <a:moveTo>
                  <a:pt x="162035" y="196274"/>
                </a:moveTo>
                <a:lnTo>
                  <a:pt x="37593" y="320716"/>
                </a:lnTo>
                <a:lnTo>
                  <a:pt x="62577" y="320716"/>
                </a:lnTo>
                <a:lnTo>
                  <a:pt x="64225" y="318061"/>
                </a:lnTo>
                <a:lnTo>
                  <a:pt x="174023" y="208263"/>
                </a:lnTo>
                <a:lnTo>
                  <a:pt x="162035" y="196274"/>
                </a:lnTo>
                <a:close/>
                <a:moveTo>
                  <a:pt x="46349" y="80311"/>
                </a:moveTo>
                <a:lnTo>
                  <a:pt x="222791" y="256753"/>
                </a:lnTo>
                <a:cubicBezTo>
                  <a:pt x="234032" y="267995"/>
                  <a:pt x="248767" y="273616"/>
                  <a:pt x="263500" y="273616"/>
                </a:cubicBezTo>
                <a:cubicBezTo>
                  <a:pt x="263887" y="273616"/>
                  <a:pt x="264274" y="273611"/>
                  <a:pt x="264659" y="273504"/>
                </a:cubicBezTo>
                <a:cubicBezTo>
                  <a:pt x="279774" y="273906"/>
                  <a:pt x="294989" y="268289"/>
                  <a:pt x="306525" y="256753"/>
                </a:cubicBezTo>
                <a:lnTo>
                  <a:pt x="482968" y="80311"/>
                </a:lnTo>
                <a:lnTo>
                  <a:pt x="458990" y="80311"/>
                </a:lnTo>
                <a:lnTo>
                  <a:pt x="300904" y="238397"/>
                </a:lnTo>
                <a:cubicBezTo>
                  <a:pt x="290917" y="248385"/>
                  <a:pt x="277745" y="253247"/>
                  <a:pt x="264659" y="252899"/>
                </a:cubicBezTo>
                <a:cubicBezTo>
                  <a:pt x="264325" y="252991"/>
                  <a:pt x="263990" y="252995"/>
                  <a:pt x="263656" y="252995"/>
                </a:cubicBezTo>
                <a:cubicBezTo>
                  <a:pt x="250900" y="252995"/>
                  <a:pt x="238144" y="248128"/>
                  <a:pt x="228412" y="238397"/>
                </a:cubicBezTo>
                <a:lnTo>
                  <a:pt x="70326" y="80311"/>
                </a:lnTo>
                <a:lnTo>
                  <a:pt x="46349" y="80311"/>
                </a:lnTo>
                <a:close/>
                <a:moveTo>
                  <a:pt x="92015" y="0"/>
                </a:moveTo>
                <a:lnTo>
                  <a:pt x="437301" y="0"/>
                </a:lnTo>
                <a:cubicBezTo>
                  <a:pt x="488119" y="0"/>
                  <a:pt x="529316" y="41197"/>
                  <a:pt x="529316" y="92015"/>
                </a:cubicBezTo>
                <a:lnTo>
                  <a:pt x="529316" y="309011"/>
                </a:lnTo>
                <a:cubicBezTo>
                  <a:pt x="529316" y="359829"/>
                  <a:pt x="488119" y="401026"/>
                  <a:pt x="437301" y="401026"/>
                </a:cubicBezTo>
                <a:lnTo>
                  <a:pt x="92015" y="401026"/>
                </a:lnTo>
                <a:cubicBezTo>
                  <a:pt x="41197" y="401026"/>
                  <a:pt x="0" y="359829"/>
                  <a:pt x="0" y="309011"/>
                </a:cubicBezTo>
                <a:lnTo>
                  <a:pt x="0" y="92015"/>
                </a:lnTo>
                <a:cubicBezTo>
                  <a:pt x="0" y="41197"/>
                  <a:pt x="41197" y="0"/>
                  <a:pt x="92015" y="0"/>
                </a:cubicBezTo>
                <a:close/>
              </a:path>
            </a:pathLst>
          </a:custGeom>
          <a:solidFill>
            <a:srgbClr val="00B0F0"/>
          </a:solidFill>
          <a:ln>
            <a:noFill/>
          </a:ln>
        </p:spPr>
        <p:txBody>
          <a:bodyPr anchor="ctr"/>
          <a:lstStyle/>
          <a:p>
            <a:pPr>
              <a:defRPr/>
            </a:pPr>
            <a:endParaRPr lang="zh-CN" altLang="en-US" sz="1726"/>
          </a:p>
        </p:txBody>
      </p:sp>
      <p:sp>
        <p:nvSpPr>
          <p:cNvPr id="3082" name="文本框 17"/>
          <p:cNvSpPr txBox="1">
            <a:spLocks noChangeArrowheads="1"/>
          </p:cNvSpPr>
          <p:nvPr/>
        </p:nvSpPr>
        <p:spPr bwMode="auto">
          <a:xfrm>
            <a:off x="6313560" y="4775935"/>
            <a:ext cx="2150259" cy="350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Arial Narrow" panose="020B0606020202030204" pitchFamily="34" charset="0"/>
                <a:ea typeface="微软雅黑" panose="020B0503020204020204" pitchFamily="34" charset="-122"/>
              </a:defRPr>
            </a:lvl1pPr>
            <a:lvl2pPr marL="742950" indent="-285750">
              <a:spcBef>
                <a:spcPct val="20000"/>
              </a:spcBef>
              <a:buFont typeface="Arial" panose="020B0604020202020204" pitchFamily="34" charset="0"/>
              <a:buChar char="–"/>
              <a:defRPr sz="2800">
                <a:solidFill>
                  <a:schemeClr val="tx1"/>
                </a:solidFill>
                <a:latin typeface="Arial Narrow" panose="020B0606020202030204" pitchFamily="34" charset="0"/>
                <a:ea typeface="微软雅黑" panose="020B0503020204020204" pitchFamily="34" charset="-122"/>
              </a:defRPr>
            </a:lvl2pPr>
            <a:lvl3pPr marL="1143000" indent="-228600">
              <a:spcBef>
                <a:spcPct val="20000"/>
              </a:spcBef>
              <a:buFont typeface="Arial" panose="020B0604020202020204" pitchFamily="34" charset="0"/>
              <a:buChar char="•"/>
              <a:defRPr sz="2400">
                <a:solidFill>
                  <a:schemeClr val="tx1"/>
                </a:solidFill>
                <a:latin typeface="Arial Narrow" panose="020B0606020202030204" pitchFamily="34" charset="0"/>
                <a:ea typeface="微软雅黑" panose="020B0503020204020204" pitchFamily="34" charset="-122"/>
              </a:defRPr>
            </a:lvl3pPr>
            <a:lvl4pPr marL="16002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4pPr>
            <a:lvl5pPr marL="2057400" indent="-228600">
              <a:spcBef>
                <a:spcPct val="20000"/>
              </a:spcBef>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Narrow" panose="020B0606020202030204" pitchFamily="34" charset="0"/>
                <a:ea typeface="微软雅黑" panose="020B0503020204020204" pitchFamily="34" charset="-122"/>
              </a:defRPr>
            </a:lvl9pPr>
          </a:lstStyle>
          <a:p>
            <a:pPr>
              <a:spcBef>
                <a:spcPct val="0"/>
              </a:spcBef>
              <a:buNone/>
              <a:defRPr/>
            </a:pPr>
            <a:r>
              <a:rPr lang="en-US" altLang="zh-CN" sz="1679" dirty="0">
                <a:solidFill>
                  <a:schemeClr val="tx1">
                    <a:lumMod val="50000"/>
                  </a:schemeClr>
                </a:solidFill>
                <a:latin typeface="Berlin Sans FB" panose="020E0602020502020306" pitchFamily="34" charset="0"/>
              </a:rPr>
              <a:t>358123599@qq.com</a:t>
            </a:r>
            <a:endParaRPr lang="zh-CN" altLang="en-US" sz="1679" b="1" dirty="0">
              <a:solidFill>
                <a:schemeClr val="tx1">
                  <a:lumMod val="50000"/>
                </a:schemeClr>
              </a:solidFill>
              <a:latin typeface="Berlin Sans FB" panose="020E0602020502020306" pitchFamily="34" charset="0"/>
              <a:ea typeface="GungsuhChe" panose="02030609000101010101" pitchFamily="49" charset="-127"/>
            </a:endParaRPr>
          </a:p>
        </p:txBody>
      </p:sp>
      <p:pic>
        <p:nvPicPr>
          <p:cNvPr id="11" name="图片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19048" y="5373017"/>
            <a:ext cx="1015676" cy="1015676"/>
          </a:xfrm>
          <a:prstGeom prst="rect">
            <a:avLst/>
          </a:prstGeom>
        </p:spPr>
      </p:pic>
      <p:pic>
        <p:nvPicPr>
          <p:cNvPr id="4" name="图片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236071" y="5373017"/>
            <a:ext cx="991930" cy="991930"/>
          </a:xfrm>
          <a:prstGeom prst="rect">
            <a:avLst/>
          </a:prstGeom>
        </p:spPr>
      </p:pic>
    </p:spTree>
    <p:extLst>
      <p:ext uri="{BB962C8B-B14F-4D97-AF65-F5344CB8AC3E}">
        <p14:creationId xmlns:p14="http://schemas.microsoft.com/office/powerpoint/2010/main" val="12486995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3200" dirty="0" smtClean="0"/>
              <a:t>固定资产加速折旧政策解析</a:t>
            </a:r>
            <a:endParaRPr lang="zh-CN" altLang="en-US" sz="3200" dirty="0"/>
          </a:p>
        </p:txBody>
      </p:sp>
      <p:sp>
        <p:nvSpPr>
          <p:cNvPr id="3" name="内容占位符 2"/>
          <p:cNvSpPr>
            <a:spLocks noGrp="1"/>
          </p:cNvSpPr>
          <p:nvPr>
            <p:ph idx="1"/>
          </p:nvPr>
        </p:nvSpPr>
        <p:spPr/>
        <p:txBody>
          <a:bodyPr>
            <a:normAutofit fontScale="92500" lnSpcReduction="10000"/>
          </a:bodyPr>
          <a:lstStyle/>
          <a:p>
            <a:r>
              <a:rPr lang="zh-CN" altLang="en-US" dirty="0" smtClean="0"/>
              <a:t>相关政策：</a:t>
            </a:r>
            <a:endParaRPr lang="zh-CN" altLang="en-US" dirty="0"/>
          </a:p>
          <a:p>
            <a:r>
              <a:rPr lang="en-US" altLang="zh-CN" sz="2600" dirty="0"/>
              <a:t>《</a:t>
            </a:r>
            <a:r>
              <a:rPr lang="zh-CN" altLang="en-US" sz="2600" dirty="0"/>
              <a:t>财政部 国家税务总局关于完善固定资产加速折旧企业所得税政策的通知</a:t>
            </a:r>
            <a:r>
              <a:rPr lang="en-US" altLang="zh-CN" sz="2600" dirty="0" smtClean="0"/>
              <a:t>》</a:t>
            </a:r>
            <a:r>
              <a:rPr lang="zh-CN" altLang="en-US" sz="2600" dirty="0" smtClean="0"/>
              <a:t>（</a:t>
            </a:r>
            <a:r>
              <a:rPr lang="zh-CN" altLang="en-US" sz="2600" dirty="0"/>
              <a:t>财税</a:t>
            </a:r>
            <a:r>
              <a:rPr lang="en-US" altLang="zh-CN" sz="2600" dirty="0"/>
              <a:t>〔2014〕75</a:t>
            </a:r>
            <a:r>
              <a:rPr lang="zh-CN" altLang="en-US" sz="2600" dirty="0"/>
              <a:t>号 ）</a:t>
            </a:r>
          </a:p>
          <a:p>
            <a:r>
              <a:rPr lang="en-US" altLang="zh-CN" sz="2600" dirty="0"/>
              <a:t>《</a:t>
            </a:r>
            <a:r>
              <a:rPr lang="zh-CN" altLang="en-US" sz="2600" dirty="0"/>
              <a:t>国家税务总局关于固定资产加速折旧税收政策有关问题的公告</a:t>
            </a:r>
            <a:r>
              <a:rPr lang="en-US" altLang="zh-CN" sz="2600" dirty="0" smtClean="0"/>
              <a:t>》</a:t>
            </a:r>
            <a:r>
              <a:rPr lang="zh-CN" altLang="en-US" sz="2600" dirty="0" smtClean="0"/>
              <a:t>（</a:t>
            </a:r>
            <a:r>
              <a:rPr lang="zh-CN" altLang="en-US" sz="2600" dirty="0"/>
              <a:t>国家税务总局公告</a:t>
            </a:r>
            <a:r>
              <a:rPr lang="en-US" altLang="zh-CN" sz="2600" dirty="0"/>
              <a:t>2014</a:t>
            </a:r>
            <a:r>
              <a:rPr lang="zh-CN" altLang="en-US" sz="2600" dirty="0"/>
              <a:t>年第</a:t>
            </a:r>
            <a:r>
              <a:rPr lang="en-US" altLang="zh-CN" sz="2600" dirty="0"/>
              <a:t>64</a:t>
            </a:r>
            <a:r>
              <a:rPr lang="zh-CN" altLang="en-US" sz="2600" dirty="0"/>
              <a:t>号</a:t>
            </a:r>
            <a:r>
              <a:rPr lang="zh-CN" altLang="en-US" sz="2600" dirty="0" smtClean="0"/>
              <a:t>）</a:t>
            </a:r>
            <a:endParaRPr lang="en-US" altLang="zh-CN" sz="2600" dirty="0" smtClean="0"/>
          </a:p>
          <a:p>
            <a:r>
              <a:rPr lang="zh-CN" altLang="en-US" sz="2600" dirty="0"/>
              <a:t>关于</a:t>
            </a:r>
            <a:r>
              <a:rPr lang="en-US" altLang="zh-CN" sz="2600" dirty="0"/>
              <a:t>《</a:t>
            </a:r>
            <a:r>
              <a:rPr lang="zh-CN" altLang="en-US" sz="2600" dirty="0"/>
              <a:t>国家税务总局关于固定资产加速折旧税收政策有关问题的公告</a:t>
            </a:r>
            <a:r>
              <a:rPr lang="en-US" altLang="zh-CN" sz="2600" dirty="0"/>
              <a:t>》</a:t>
            </a:r>
            <a:r>
              <a:rPr lang="zh-CN" altLang="en-US" sz="2600" dirty="0"/>
              <a:t>的</a:t>
            </a:r>
            <a:r>
              <a:rPr lang="zh-CN" altLang="en-US" sz="2600" dirty="0" smtClean="0"/>
              <a:t>解读</a:t>
            </a:r>
            <a:endParaRPr lang="en-US" altLang="zh-CN" sz="2600" dirty="0" smtClean="0"/>
          </a:p>
          <a:p>
            <a:r>
              <a:rPr lang="zh-CN" altLang="en-US" sz="2600" dirty="0"/>
              <a:t>完善固定资产加速折旧企业所得税政策答记者</a:t>
            </a:r>
            <a:r>
              <a:rPr lang="zh-CN" altLang="en-US" sz="2600" dirty="0" smtClean="0"/>
              <a:t>问</a:t>
            </a:r>
            <a:endParaRPr lang="en-US" altLang="zh-CN" sz="2600" dirty="0" smtClean="0"/>
          </a:p>
          <a:p>
            <a:r>
              <a:rPr lang="zh-CN" altLang="en-US" sz="2600" dirty="0"/>
              <a:t>国家税务总局公告</a:t>
            </a:r>
            <a:r>
              <a:rPr lang="en-US" altLang="zh-CN" sz="2600" dirty="0"/>
              <a:t>2015</a:t>
            </a:r>
            <a:r>
              <a:rPr lang="zh-CN" altLang="en-US" sz="2600" dirty="0"/>
              <a:t>年第</a:t>
            </a:r>
            <a:r>
              <a:rPr lang="en-US" altLang="zh-CN" sz="2600" dirty="0"/>
              <a:t>31</a:t>
            </a:r>
            <a:r>
              <a:rPr lang="zh-CN" altLang="en-US" sz="2600" dirty="0"/>
              <a:t>号 国家税务总局关于发布</a:t>
            </a:r>
            <a:r>
              <a:rPr lang="en-US" altLang="zh-CN" sz="2600" dirty="0"/>
              <a:t>《</a:t>
            </a:r>
            <a:r>
              <a:rPr lang="zh-CN" altLang="en-US" sz="2600" dirty="0"/>
              <a:t>中华人民共和国企业所得税月（季）度预缴纳税申报表（</a:t>
            </a:r>
            <a:r>
              <a:rPr lang="en-US" altLang="zh-CN" sz="2600" dirty="0"/>
              <a:t>2015</a:t>
            </a:r>
            <a:r>
              <a:rPr lang="zh-CN" altLang="en-US" sz="2600" dirty="0"/>
              <a:t>年版）等报表</a:t>
            </a:r>
            <a:r>
              <a:rPr lang="en-US" altLang="zh-CN" sz="2600" dirty="0"/>
              <a:t>》</a:t>
            </a:r>
            <a:r>
              <a:rPr lang="zh-CN" altLang="en-US" sz="2600" dirty="0"/>
              <a:t>的公告 附件</a:t>
            </a:r>
            <a:r>
              <a:rPr lang="en-US" altLang="zh-CN" sz="2600" dirty="0"/>
              <a:t>1-2</a:t>
            </a:r>
          </a:p>
          <a:p>
            <a:endParaRPr lang="zh-CN" altLang="en-US" dirty="0"/>
          </a:p>
        </p:txBody>
      </p:sp>
    </p:spTree>
    <p:extLst>
      <p:ext uri="{BB962C8B-B14F-4D97-AF65-F5344CB8AC3E}">
        <p14:creationId xmlns:p14="http://schemas.microsoft.com/office/powerpoint/2010/main" val="41675996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3200" dirty="0" smtClean="0"/>
              <a:t>固定资产加速折旧政策解析</a:t>
            </a:r>
            <a:endParaRPr lang="zh-CN" altLang="en-US" sz="3200" dirty="0"/>
          </a:p>
        </p:txBody>
      </p:sp>
      <p:sp>
        <p:nvSpPr>
          <p:cNvPr id="3" name="内容占位符 2"/>
          <p:cNvSpPr>
            <a:spLocks noGrp="1"/>
          </p:cNvSpPr>
          <p:nvPr>
            <p:ph idx="1"/>
          </p:nvPr>
        </p:nvSpPr>
        <p:spPr/>
        <p:txBody>
          <a:bodyPr>
            <a:normAutofit lnSpcReduction="10000"/>
          </a:bodyPr>
          <a:lstStyle/>
          <a:p>
            <a:r>
              <a:rPr lang="zh-CN" altLang="en-US" dirty="0" smtClean="0"/>
              <a:t>相关政策（续）：</a:t>
            </a:r>
            <a:endParaRPr lang="zh-CN" altLang="en-US" dirty="0"/>
          </a:p>
          <a:p>
            <a:r>
              <a:rPr lang="en-US" altLang="zh-CN" dirty="0" smtClean="0"/>
              <a:t>《</a:t>
            </a:r>
            <a:r>
              <a:rPr lang="zh-CN" altLang="en-US" dirty="0" smtClean="0"/>
              <a:t>关于</a:t>
            </a:r>
            <a:r>
              <a:rPr lang="zh-CN" altLang="en-US" dirty="0"/>
              <a:t>进一步完善固定资产加速折旧企业所得税政策的</a:t>
            </a:r>
            <a:r>
              <a:rPr lang="zh-CN" altLang="en-US" dirty="0" smtClean="0"/>
              <a:t>通知</a:t>
            </a:r>
            <a:r>
              <a:rPr lang="en-US" altLang="zh-CN" dirty="0" smtClean="0"/>
              <a:t>》</a:t>
            </a:r>
            <a:r>
              <a:rPr lang="zh-CN" altLang="en-US" dirty="0" smtClean="0"/>
              <a:t>（财税</a:t>
            </a:r>
            <a:r>
              <a:rPr lang="en-US" altLang="zh-CN" dirty="0"/>
              <a:t>〔 </a:t>
            </a:r>
            <a:r>
              <a:rPr lang="en-US" altLang="zh-CN" dirty="0" smtClean="0"/>
              <a:t>2015</a:t>
            </a:r>
            <a:r>
              <a:rPr lang="en-US" altLang="zh-CN" dirty="0"/>
              <a:t>〕</a:t>
            </a:r>
            <a:r>
              <a:rPr lang="en-US" altLang="zh-CN" dirty="0" smtClean="0"/>
              <a:t>106</a:t>
            </a:r>
            <a:r>
              <a:rPr lang="zh-CN" altLang="en-US" dirty="0"/>
              <a:t>号</a:t>
            </a:r>
            <a:r>
              <a:rPr lang="zh-CN" altLang="en-US" dirty="0" smtClean="0"/>
              <a:t>）</a:t>
            </a:r>
            <a:endParaRPr lang="en-US" altLang="zh-CN" dirty="0" smtClean="0"/>
          </a:p>
          <a:p>
            <a:r>
              <a:rPr lang="en-US" altLang="zh-CN" dirty="0" smtClean="0"/>
              <a:t>《</a:t>
            </a:r>
            <a:r>
              <a:rPr lang="zh-CN" altLang="en-US" dirty="0" smtClean="0"/>
              <a:t>国家税务总局关于</a:t>
            </a:r>
            <a:r>
              <a:rPr lang="zh-CN" altLang="en-US" dirty="0"/>
              <a:t>进一步完善固定资产加速折旧企业所得税政策有关问题的</a:t>
            </a:r>
            <a:r>
              <a:rPr lang="zh-CN" altLang="en-US" dirty="0" smtClean="0"/>
              <a:t>公告</a:t>
            </a:r>
            <a:r>
              <a:rPr lang="en-US" altLang="zh-CN" dirty="0" smtClean="0"/>
              <a:t>》</a:t>
            </a:r>
            <a:r>
              <a:rPr lang="zh-CN" altLang="en-US" dirty="0" smtClean="0"/>
              <a:t>（国家</a:t>
            </a:r>
            <a:r>
              <a:rPr lang="zh-CN" altLang="en-US" dirty="0"/>
              <a:t>税务总局公告</a:t>
            </a:r>
            <a:r>
              <a:rPr lang="en-US" altLang="zh-CN" dirty="0"/>
              <a:t>2015</a:t>
            </a:r>
            <a:r>
              <a:rPr lang="zh-CN" altLang="en-US" dirty="0"/>
              <a:t>年第</a:t>
            </a:r>
            <a:r>
              <a:rPr lang="en-US" altLang="zh-CN" dirty="0"/>
              <a:t>68</a:t>
            </a:r>
            <a:r>
              <a:rPr lang="zh-CN" altLang="en-US" dirty="0" smtClean="0"/>
              <a:t>号）</a:t>
            </a:r>
            <a:endParaRPr lang="en-US" altLang="zh-CN" dirty="0" smtClean="0"/>
          </a:p>
          <a:p>
            <a:r>
              <a:rPr lang="zh-CN" altLang="en-US" dirty="0" smtClean="0"/>
              <a:t>关于</a:t>
            </a:r>
            <a:r>
              <a:rPr lang="en-US" altLang="zh-CN" dirty="0"/>
              <a:t>《</a:t>
            </a:r>
            <a:r>
              <a:rPr lang="zh-CN" altLang="en-US" dirty="0"/>
              <a:t>国家税务总局关于进一步完善固定资产加速折旧企业所得税政策有关问题的公告</a:t>
            </a:r>
            <a:r>
              <a:rPr lang="en-US" altLang="zh-CN" dirty="0"/>
              <a:t>》</a:t>
            </a:r>
            <a:r>
              <a:rPr lang="zh-CN" altLang="en-US" dirty="0"/>
              <a:t>的解读</a:t>
            </a:r>
            <a:endParaRPr lang="en-US" altLang="zh-CN" dirty="0" smtClean="0"/>
          </a:p>
          <a:p>
            <a:r>
              <a:rPr lang="zh-CN" altLang="en-US" dirty="0"/>
              <a:t>税务总局所得税司负责人就进一步完善固定资产加速折旧企业所得税政策问题答记者问</a:t>
            </a:r>
          </a:p>
        </p:txBody>
      </p:sp>
    </p:spTree>
    <p:extLst>
      <p:ext uri="{BB962C8B-B14F-4D97-AF65-F5344CB8AC3E}">
        <p14:creationId xmlns:p14="http://schemas.microsoft.com/office/powerpoint/2010/main" val="38183344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pPr>
              <a:spcBef>
                <a:spcPts val="1350"/>
              </a:spcBef>
              <a:spcAft>
                <a:spcPts val="1200"/>
              </a:spcAft>
              <a:buClr>
                <a:srgbClr val="949452">
                  <a:lumMod val="75000"/>
                </a:srgbClr>
              </a:buClr>
              <a:buSzPct val="90000"/>
            </a:pPr>
            <a:r>
              <a:rPr lang="zh-CN" altLang="en-US" dirty="0"/>
              <a:t>财税</a:t>
            </a:r>
            <a:r>
              <a:rPr lang="en-US" altLang="zh-CN" b="0" dirty="0"/>
              <a:t>〔</a:t>
            </a:r>
            <a:r>
              <a:rPr lang="en-US" altLang="zh-CN" dirty="0"/>
              <a:t>2014</a:t>
            </a:r>
            <a:r>
              <a:rPr lang="en-US" altLang="zh-CN" b="0" dirty="0"/>
              <a:t>〕</a:t>
            </a:r>
            <a:r>
              <a:rPr lang="en-US" altLang="zh-CN" dirty="0"/>
              <a:t>75</a:t>
            </a:r>
            <a:r>
              <a:rPr lang="zh-CN" altLang="en-US" dirty="0"/>
              <a:t>号、财税</a:t>
            </a:r>
            <a:r>
              <a:rPr lang="en-US" altLang="zh-CN" b="0" dirty="0"/>
              <a:t>〔2015〕106</a:t>
            </a:r>
            <a:r>
              <a:rPr lang="zh-CN" altLang="en-US" b="0" dirty="0"/>
              <a:t>号</a:t>
            </a:r>
            <a:endParaRPr lang="zh-CN" altLang="en-US" dirty="0"/>
          </a:p>
        </p:txBody>
      </p:sp>
      <p:sp>
        <p:nvSpPr>
          <p:cNvPr id="4" name="内容占位符 3"/>
          <p:cNvSpPr>
            <a:spLocks noGrp="1"/>
          </p:cNvSpPr>
          <p:nvPr>
            <p:ph idx="1"/>
          </p:nvPr>
        </p:nvSpPr>
        <p:spPr>
          <a:xfrm>
            <a:off x="522513" y="1049866"/>
            <a:ext cx="8190283" cy="5619494"/>
          </a:xfrm>
        </p:spPr>
        <p:txBody>
          <a:bodyPr/>
          <a:lstStyle/>
          <a:p>
            <a:r>
              <a:rPr lang="zh-CN" altLang="en-US" dirty="0" smtClean="0"/>
              <a:t>六大行业的范围</a:t>
            </a:r>
            <a:endParaRPr lang="en-US" altLang="zh-CN" dirty="0" smtClean="0"/>
          </a:p>
          <a:p>
            <a:endParaRPr lang="en-US" altLang="zh-CN" dirty="0"/>
          </a:p>
          <a:p>
            <a:endParaRPr lang="en-US" altLang="zh-CN" dirty="0" smtClean="0"/>
          </a:p>
          <a:p>
            <a:endParaRPr lang="en-US" altLang="zh-CN" dirty="0"/>
          </a:p>
          <a:p>
            <a:endParaRPr lang="en-US" altLang="zh-CN" dirty="0" smtClean="0"/>
          </a:p>
          <a:p>
            <a:endParaRPr lang="en-US" altLang="zh-CN" dirty="0"/>
          </a:p>
          <a:p>
            <a:endParaRPr lang="en-US" altLang="zh-CN" dirty="0" smtClean="0"/>
          </a:p>
          <a:p>
            <a:r>
              <a:rPr lang="zh-CN" altLang="en-US" dirty="0" smtClean="0"/>
              <a:t>四个领域的</a:t>
            </a:r>
            <a:r>
              <a:rPr lang="zh-CN" altLang="en-US" dirty="0"/>
              <a:t>范围：轻工、纺织、机械、汽车等四个领域重点行业</a:t>
            </a:r>
            <a:r>
              <a:rPr lang="en-US" altLang="zh-CN" dirty="0"/>
              <a:t>(</a:t>
            </a:r>
            <a:r>
              <a:rPr lang="zh-CN" altLang="en-US" dirty="0"/>
              <a:t>具体范围见附件</a:t>
            </a:r>
            <a:r>
              <a:rPr lang="en-US" altLang="zh-CN" dirty="0"/>
              <a:t>)</a:t>
            </a:r>
          </a:p>
          <a:p>
            <a:endParaRPr lang="zh-CN" altLang="en-US" dirty="0"/>
          </a:p>
        </p:txBody>
      </p:sp>
      <p:graphicFrame>
        <p:nvGraphicFramePr>
          <p:cNvPr id="5" name="表格 4"/>
          <p:cNvGraphicFramePr>
            <a:graphicFrameLocks noGrp="1"/>
          </p:cNvGraphicFramePr>
          <p:nvPr>
            <p:extLst>
              <p:ext uri="{D42A27DB-BD31-4B8C-83A1-F6EECF244321}">
                <p14:modId xmlns:p14="http://schemas.microsoft.com/office/powerpoint/2010/main" val="1375960959"/>
              </p:ext>
            </p:extLst>
          </p:nvPr>
        </p:nvGraphicFramePr>
        <p:xfrm>
          <a:off x="827584" y="1598245"/>
          <a:ext cx="7344816" cy="3846978"/>
        </p:xfrm>
        <a:graphic>
          <a:graphicData uri="http://schemas.openxmlformats.org/drawingml/2006/table">
            <a:tbl>
              <a:tblPr firstRow="1" firstCol="1" bandRow="1"/>
              <a:tblGrid>
                <a:gridCol w="4896544"/>
                <a:gridCol w="936104"/>
                <a:gridCol w="1512168"/>
              </a:tblGrid>
              <a:tr h="641163">
                <a:tc gridSpan="2">
                  <a:txBody>
                    <a:bodyPr/>
                    <a:lstStyle/>
                    <a:p>
                      <a:pPr algn="l">
                        <a:spcAft>
                          <a:spcPts val="0"/>
                        </a:spcAft>
                      </a:pPr>
                      <a:r>
                        <a:rPr lang="zh-CN" sz="2400" kern="100" dirty="0">
                          <a:effectLst/>
                          <a:latin typeface="华文新魏" panose="02010800040101010101" pitchFamily="2" charset="-122"/>
                          <a:ea typeface="华文新魏" panose="02010800040101010101" pitchFamily="2" charset="-122"/>
                          <a:cs typeface="Times New Roman" panose="02020603050405020304" pitchFamily="18" charset="0"/>
                        </a:rPr>
                        <a:t>生物药品</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rowSpan="5">
                  <a:txBody>
                    <a:bodyPr/>
                    <a:lstStyle/>
                    <a:p>
                      <a:pPr algn="ctr">
                        <a:spcAft>
                          <a:spcPts val="0"/>
                        </a:spcAft>
                      </a:pPr>
                      <a:r>
                        <a:rPr lang="zh-CN" sz="2400" kern="100" dirty="0">
                          <a:effectLst/>
                          <a:latin typeface="华文新魏" panose="02010800040101010101" pitchFamily="2" charset="-122"/>
                          <a:ea typeface="华文新魏" panose="02010800040101010101" pitchFamily="2" charset="-122"/>
                          <a:cs typeface="Times New Roman" panose="02020603050405020304" pitchFamily="18" charset="0"/>
                        </a:rPr>
                        <a:t>制造业</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641163">
                <a:tc>
                  <a:txBody>
                    <a:bodyPr/>
                    <a:lstStyle/>
                    <a:p>
                      <a:pPr algn="l">
                        <a:spcAft>
                          <a:spcPts val="0"/>
                        </a:spcAft>
                      </a:pPr>
                      <a:r>
                        <a:rPr lang="zh-CN" sz="2400" kern="100" dirty="0">
                          <a:effectLst/>
                          <a:latin typeface="华文新魏" panose="02010800040101010101" pitchFamily="2" charset="-122"/>
                          <a:ea typeface="华文新魏" panose="02010800040101010101" pitchFamily="2" charset="-122"/>
                          <a:cs typeface="Times New Roman" panose="02020603050405020304" pitchFamily="18" charset="0"/>
                        </a:rPr>
                        <a:t>专用</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spcAft>
                          <a:spcPts val="0"/>
                        </a:spcAft>
                      </a:pPr>
                      <a:r>
                        <a:rPr lang="zh-CN" sz="2400" kern="100" dirty="0">
                          <a:effectLst/>
                          <a:latin typeface="华文新魏" panose="02010800040101010101" pitchFamily="2" charset="-122"/>
                          <a:ea typeface="华文新魏" panose="02010800040101010101" pitchFamily="2" charset="-122"/>
                          <a:cs typeface="Times New Roman" panose="02020603050405020304" pitchFamily="18" charset="0"/>
                        </a:rPr>
                        <a:t>设备</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zh-CN" altLang="en-US"/>
                    </a:p>
                  </a:txBody>
                  <a:tcPr/>
                </a:tc>
              </a:tr>
              <a:tr h="641163">
                <a:tc>
                  <a:txBody>
                    <a:bodyPr/>
                    <a:lstStyle/>
                    <a:p>
                      <a:pPr algn="l">
                        <a:spcAft>
                          <a:spcPts val="0"/>
                        </a:spcAft>
                      </a:pPr>
                      <a:r>
                        <a:rPr lang="zh-CN" sz="2400" kern="100" dirty="0">
                          <a:effectLst/>
                          <a:latin typeface="华文新魏" panose="02010800040101010101" pitchFamily="2" charset="-122"/>
                          <a:ea typeface="华文新魏" panose="02010800040101010101" pitchFamily="2" charset="-122"/>
                          <a:cs typeface="Times New Roman" panose="02020603050405020304" pitchFamily="18" charset="0"/>
                        </a:rPr>
                        <a:t>铁路、船舶、航空航天和其他运输</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gn="l">
                        <a:spcAft>
                          <a:spcPts val="0"/>
                        </a:spcAft>
                      </a:pPr>
                      <a:endParaRPr lang="zh-CN" sz="2400" kern="100" dirty="0">
                        <a:effectLst/>
                        <a:latin typeface="楷体" panose="02010609060101010101" pitchFamily="49" charset="-122"/>
                        <a:ea typeface="楷体" panose="02010609060101010101" pitchFamily="49"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zh-CN" altLang="en-US"/>
                    </a:p>
                  </a:txBody>
                  <a:tcPr/>
                </a:tc>
              </a:tr>
              <a:tr h="641163">
                <a:tc>
                  <a:txBody>
                    <a:bodyPr/>
                    <a:lstStyle/>
                    <a:p>
                      <a:pPr algn="l">
                        <a:spcAft>
                          <a:spcPts val="0"/>
                        </a:spcAft>
                      </a:pPr>
                      <a:r>
                        <a:rPr lang="zh-CN" sz="2400" kern="100" dirty="0">
                          <a:effectLst/>
                          <a:latin typeface="华文新魏" panose="02010800040101010101" pitchFamily="2" charset="-122"/>
                          <a:ea typeface="华文新魏" panose="02010800040101010101" pitchFamily="2" charset="-122"/>
                          <a:cs typeface="Times New Roman" panose="02020603050405020304" pitchFamily="18" charset="0"/>
                        </a:rPr>
                        <a:t>计算机、通信和其他电子</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gn="l">
                        <a:spcAft>
                          <a:spcPts val="0"/>
                        </a:spcAft>
                      </a:pPr>
                      <a:endParaRPr lang="zh-CN" sz="2400" kern="100" dirty="0">
                        <a:effectLst/>
                        <a:latin typeface="楷体" panose="02010609060101010101" pitchFamily="49" charset="-122"/>
                        <a:ea typeface="楷体" panose="02010609060101010101" pitchFamily="49" charset="-122"/>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zh-CN" altLang="en-US"/>
                    </a:p>
                  </a:txBody>
                  <a:tcPr/>
                </a:tc>
              </a:tr>
              <a:tr h="641163">
                <a:tc gridSpan="2">
                  <a:txBody>
                    <a:bodyPr/>
                    <a:lstStyle/>
                    <a:p>
                      <a:pPr algn="l">
                        <a:spcAft>
                          <a:spcPts val="0"/>
                        </a:spcAft>
                      </a:pPr>
                      <a:r>
                        <a:rPr lang="zh-CN" sz="2400" kern="100" dirty="0">
                          <a:effectLst/>
                          <a:latin typeface="华文新魏" panose="02010800040101010101" pitchFamily="2" charset="-122"/>
                          <a:ea typeface="华文新魏" panose="02010800040101010101" pitchFamily="2" charset="-122"/>
                          <a:cs typeface="Times New Roman" panose="02020603050405020304" pitchFamily="18" charset="0"/>
                        </a:rPr>
                        <a:t>仪器仪表</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vMerge="1">
                  <a:txBody>
                    <a:bodyPr/>
                    <a:lstStyle/>
                    <a:p>
                      <a:endParaRPr lang="zh-CN" altLang="en-US"/>
                    </a:p>
                  </a:txBody>
                  <a:tcPr/>
                </a:tc>
              </a:tr>
              <a:tr h="641163">
                <a:tc gridSpan="2">
                  <a:txBody>
                    <a:bodyPr/>
                    <a:lstStyle/>
                    <a:p>
                      <a:pPr algn="l">
                        <a:spcAft>
                          <a:spcPts val="0"/>
                        </a:spcAft>
                      </a:pPr>
                      <a:r>
                        <a:rPr lang="zh-CN" sz="2400" kern="100" dirty="0">
                          <a:effectLst/>
                          <a:latin typeface="华文新魏" panose="02010800040101010101" pitchFamily="2" charset="-122"/>
                          <a:ea typeface="华文新魏" panose="02010800040101010101" pitchFamily="2" charset="-122"/>
                          <a:cs typeface="Times New Roman" panose="02020603050405020304" pitchFamily="18" charset="0"/>
                        </a:rPr>
                        <a:t>信息传输、软件和信息技术</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zh-CN" altLang="en-US"/>
                    </a:p>
                  </a:txBody>
                  <a:tcPr/>
                </a:tc>
                <a:tc>
                  <a:txBody>
                    <a:bodyPr/>
                    <a:lstStyle/>
                    <a:p>
                      <a:pPr algn="ctr">
                        <a:spcAft>
                          <a:spcPts val="0"/>
                        </a:spcAft>
                      </a:pPr>
                      <a:r>
                        <a:rPr lang="zh-CN" sz="2400" kern="100" dirty="0">
                          <a:effectLst/>
                          <a:latin typeface="华文新魏" panose="02010800040101010101" pitchFamily="2" charset="-122"/>
                          <a:ea typeface="华文新魏" panose="02010800040101010101" pitchFamily="2" charset="-122"/>
                          <a:cs typeface="Times New Roman" panose="02020603050405020304" pitchFamily="18" charset="0"/>
                        </a:rPr>
                        <a:t>服务业</a:t>
                      </a: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圆角矩形 6"/>
          <p:cNvSpPr/>
          <p:nvPr/>
        </p:nvSpPr>
        <p:spPr>
          <a:xfrm>
            <a:off x="2915816" y="1700808"/>
            <a:ext cx="4956733" cy="1080120"/>
          </a:xfrm>
          <a:prstGeom prst="roundRect">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dirty="0">
                <a:solidFill>
                  <a:srgbClr val="C00000"/>
                </a:solidFill>
                <a:latin typeface="仿宋_GB2312" panose="02010609030101010101" pitchFamily="49" charset="-122"/>
                <a:ea typeface="仿宋_GB2312" panose="02010609030101010101" pitchFamily="49" charset="-122"/>
              </a:rPr>
              <a:t>国民经济行业分类与代码</a:t>
            </a:r>
            <a:r>
              <a:rPr lang="zh-CN" altLang="en-US" sz="2400" b="1" dirty="0">
                <a:solidFill>
                  <a:srgbClr val="C00000"/>
                </a:solidFill>
                <a:latin typeface="仿宋_GB2312" panose="02010609030101010101" pitchFamily="49" charset="-122"/>
                <a:ea typeface="仿宋_GB2312" panose="02010609030101010101" pitchFamily="49" charset="-122"/>
              </a:rPr>
              <a:t>（</a:t>
            </a:r>
            <a:r>
              <a:rPr lang="en-US" altLang="zh-CN" sz="2400" b="1" dirty="0">
                <a:solidFill>
                  <a:srgbClr val="C00000"/>
                </a:solidFill>
                <a:latin typeface="仿宋_GB2312" panose="02010609030101010101" pitchFamily="49" charset="-122"/>
                <a:ea typeface="仿宋_GB2312" panose="02010609030101010101" pitchFamily="49" charset="-122"/>
              </a:rPr>
              <a:t>GB/4754-2011</a:t>
            </a:r>
            <a:r>
              <a:rPr lang="zh-CN" altLang="en-US" sz="2400" b="1" dirty="0">
                <a:solidFill>
                  <a:srgbClr val="C00000"/>
                </a:solidFill>
                <a:latin typeface="仿宋_GB2312" panose="02010609030101010101" pitchFamily="49" charset="-122"/>
                <a:ea typeface="仿宋_GB2312" panose="02010609030101010101" pitchFamily="49" charset="-122"/>
              </a:rPr>
              <a:t>）</a:t>
            </a:r>
          </a:p>
        </p:txBody>
      </p:sp>
      <p:sp>
        <p:nvSpPr>
          <p:cNvPr id="8" name="云形标注 7"/>
          <p:cNvSpPr/>
          <p:nvPr/>
        </p:nvSpPr>
        <p:spPr>
          <a:xfrm>
            <a:off x="5580112" y="945215"/>
            <a:ext cx="2160240" cy="648072"/>
          </a:xfrm>
          <a:prstGeom prst="cloudCallout">
            <a:avLst>
              <a:gd name="adj1" fmla="val -31252"/>
              <a:gd name="adj2" fmla="val 125450"/>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200" dirty="0" smtClean="0">
                <a:ln>
                  <a:solidFill>
                    <a:srgbClr val="FF0000"/>
                  </a:solidFill>
                </a:ln>
                <a:solidFill>
                  <a:srgbClr val="7030A0"/>
                </a:solidFill>
                <a:latin typeface="华文新魏" panose="02010800040101010101" pitchFamily="2" charset="-122"/>
                <a:ea typeface="华文新魏" panose="02010800040101010101" pitchFamily="2" charset="-122"/>
              </a:rPr>
              <a:t>更新</a:t>
            </a:r>
            <a:endParaRPr lang="zh-CN" altLang="en-US" sz="3200" dirty="0">
              <a:ln>
                <a:solidFill>
                  <a:srgbClr val="FF0000"/>
                </a:solidFill>
              </a:ln>
              <a:solidFill>
                <a:srgbClr val="7030A0"/>
              </a:solidFill>
              <a:latin typeface="华文新魏" panose="02010800040101010101" pitchFamily="2" charset="-122"/>
              <a:ea typeface="华文新魏" panose="02010800040101010101" pitchFamily="2" charset="-122"/>
            </a:endParaRPr>
          </a:p>
        </p:txBody>
      </p:sp>
    </p:spTree>
    <p:extLst>
      <p:ext uri="{BB962C8B-B14F-4D97-AF65-F5344CB8AC3E}">
        <p14:creationId xmlns:p14="http://schemas.microsoft.com/office/powerpoint/2010/main" val="757600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7" end="7"/>
                                            </p:txEl>
                                          </p:spTgt>
                                        </p:tgtEl>
                                        <p:attrNameLst>
                                          <p:attrName>style.visibility</p:attrName>
                                        </p:attrNameLst>
                                      </p:cBhvr>
                                      <p:to>
                                        <p:strVal val="visible"/>
                                      </p:to>
                                    </p:set>
                                    <p:anim calcmode="lin" valueType="num">
                                      <p:cBhvr additive="base">
                                        <p:cTn id="13" dur="500" fill="hold"/>
                                        <p:tgtEl>
                                          <p:spTgt spid="4">
                                            <p:txEl>
                                              <p:pRg st="7" end="7"/>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grpId="0" nodeType="click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barn(inVertical)">
                                      <p:cBhvr>
                                        <p:cTn id="24"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pPr lvl="0">
              <a:spcBef>
                <a:spcPts val="1350"/>
              </a:spcBef>
              <a:spcAft>
                <a:spcPts val="1200"/>
              </a:spcAft>
              <a:buClr>
                <a:srgbClr val="949452">
                  <a:lumMod val="75000"/>
                </a:srgbClr>
              </a:buClr>
              <a:buSzPct val="90000"/>
            </a:pPr>
            <a:r>
              <a:rPr lang="zh-CN" altLang="en-US" dirty="0" smtClean="0"/>
              <a:t>财税</a:t>
            </a:r>
            <a:r>
              <a:rPr lang="en-US" altLang="zh-CN" b="0" dirty="0" smtClean="0"/>
              <a:t>〔</a:t>
            </a:r>
            <a:r>
              <a:rPr lang="en-US" altLang="zh-CN" dirty="0" smtClean="0"/>
              <a:t>2014</a:t>
            </a:r>
            <a:r>
              <a:rPr lang="en-US" altLang="zh-CN" b="0" dirty="0" smtClean="0"/>
              <a:t>〕</a:t>
            </a:r>
            <a:r>
              <a:rPr lang="en-US" altLang="zh-CN" dirty="0" smtClean="0"/>
              <a:t>75</a:t>
            </a:r>
            <a:r>
              <a:rPr lang="zh-CN" altLang="en-US" dirty="0" smtClean="0"/>
              <a:t>号、财税</a:t>
            </a:r>
            <a:r>
              <a:rPr lang="en-US" altLang="zh-CN" b="0" dirty="0" smtClean="0"/>
              <a:t>〔2015〕106</a:t>
            </a:r>
            <a:r>
              <a:rPr lang="zh-CN" altLang="en-US" b="0" dirty="0" smtClean="0"/>
              <a:t>号</a:t>
            </a:r>
            <a:endParaRPr lang="en-US" altLang="zh-CN" dirty="0"/>
          </a:p>
        </p:txBody>
      </p:sp>
      <p:graphicFrame>
        <p:nvGraphicFramePr>
          <p:cNvPr id="5" name="表格 4"/>
          <p:cNvGraphicFramePr>
            <a:graphicFrameLocks noGrp="1"/>
          </p:cNvGraphicFramePr>
          <p:nvPr>
            <p:extLst>
              <p:ext uri="{D42A27DB-BD31-4B8C-83A1-F6EECF244321}">
                <p14:modId xmlns:p14="http://schemas.microsoft.com/office/powerpoint/2010/main" val="1015821518"/>
              </p:ext>
            </p:extLst>
          </p:nvPr>
        </p:nvGraphicFramePr>
        <p:xfrm>
          <a:off x="359765" y="1375904"/>
          <a:ext cx="8484432" cy="5114837"/>
        </p:xfrm>
        <a:graphic>
          <a:graphicData uri="http://schemas.openxmlformats.org/drawingml/2006/table">
            <a:tbl>
              <a:tblPr/>
              <a:tblGrid>
                <a:gridCol w="1458702"/>
                <a:gridCol w="744851"/>
                <a:gridCol w="1339995"/>
                <a:gridCol w="1298274"/>
                <a:gridCol w="1484026"/>
                <a:gridCol w="2158584"/>
              </a:tblGrid>
              <a:tr h="730691">
                <a:tc>
                  <a:txBody>
                    <a:bodyPr/>
                    <a:lstStyle/>
                    <a:p>
                      <a:pPr algn="ctr">
                        <a:spcAft>
                          <a:spcPts val="0"/>
                        </a:spcAft>
                      </a:pPr>
                      <a:r>
                        <a:rPr lang="zh-CN" altLang="en-US" sz="2200" kern="100" dirty="0" smtClean="0">
                          <a:effectLst/>
                          <a:latin typeface="楷体" panose="02010609060101010101" pitchFamily="49" charset="-122"/>
                          <a:ea typeface="楷体" panose="02010609060101010101" pitchFamily="49" charset="-122"/>
                          <a:cs typeface="Times New Roman" panose="02020603050405020304" pitchFamily="18" charset="0"/>
                        </a:rPr>
                        <a:t>行业类型</a:t>
                      </a:r>
                      <a:endParaRPr lang="zh-CN" sz="2200" kern="100" dirty="0">
                        <a:effectLst/>
                        <a:latin typeface="楷体" panose="02010609060101010101" pitchFamily="49" charset="-122"/>
                        <a:ea typeface="楷体" panose="02010609060101010101" pitchFamily="49" charset="-122"/>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zh-CN" altLang="en-US" sz="2200" kern="100" dirty="0" smtClean="0">
                          <a:effectLst/>
                          <a:latin typeface="楷体" panose="02010609060101010101" pitchFamily="49" charset="-122"/>
                          <a:ea typeface="楷体" panose="02010609060101010101" pitchFamily="49" charset="-122"/>
                          <a:cs typeface="Times New Roman" panose="02020603050405020304" pitchFamily="18" charset="0"/>
                        </a:rPr>
                        <a:t>企业规模</a:t>
                      </a:r>
                      <a:endParaRPr lang="zh-CN" sz="2200" kern="100" dirty="0">
                        <a:effectLst/>
                        <a:latin typeface="楷体" panose="02010609060101010101" pitchFamily="49" charset="-122"/>
                        <a:ea typeface="楷体" panose="02010609060101010101" pitchFamily="49" charset="-122"/>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zh-CN" altLang="en-US" sz="2200" kern="100" dirty="0" smtClean="0">
                          <a:effectLst/>
                          <a:latin typeface="楷体" panose="02010609060101010101" pitchFamily="49" charset="-122"/>
                          <a:ea typeface="楷体" panose="02010609060101010101" pitchFamily="49" charset="-122"/>
                          <a:cs typeface="Times New Roman" panose="02020603050405020304" pitchFamily="18" charset="0"/>
                        </a:rPr>
                        <a:t>状态</a:t>
                      </a:r>
                      <a:endParaRPr lang="zh-CN" sz="2200" kern="100" dirty="0">
                        <a:effectLst/>
                        <a:latin typeface="楷体" panose="02010609060101010101" pitchFamily="49" charset="-122"/>
                        <a:ea typeface="楷体" panose="02010609060101010101" pitchFamily="49" charset="-122"/>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zh-CN" altLang="en-US" sz="2200" kern="100" dirty="0" smtClean="0">
                          <a:effectLst/>
                          <a:latin typeface="楷体" panose="02010609060101010101" pitchFamily="49" charset="-122"/>
                          <a:ea typeface="楷体" panose="02010609060101010101" pitchFamily="49" charset="-122"/>
                          <a:cs typeface="Times New Roman" panose="02020603050405020304" pitchFamily="18" charset="0"/>
                        </a:rPr>
                        <a:t>研发活动</a:t>
                      </a:r>
                      <a:endParaRPr lang="zh-CN" sz="2200" kern="100" dirty="0">
                        <a:effectLst/>
                        <a:latin typeface="楷体" panose="02010609060101010101" pitchFamily="49" charset="-122"/>
                        <a:ea typeface="楷体" panose="02010609060101010101" pitchFamily="49" charset="-122"/>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zh-CN" altLang="en-US" sz="2200" kern="100" dirty="0" smtClean="0">
                          <a:effectLst/>
                          <a:latin typeface="楷体" panose="02010609060101010101" pitchFamily="49" charset="-122"/>
                          <a:ea typeface="楷体" panose="02010609060101010101" pitchFamily="49" charset="-122"/>
                          <a:cs typeface="Times New Roman" panose="02020603050405020304" pitchFamily="18" charset="0"/>
                        </a:rPr>
                        <a:t>单位价值</a:t>
                      </a:r>
                      <a:endParaRPr lang="zh-CN" sz="2200" kern="100" dirty="0">
                        <a:effectLst/>
                        <a:latin typeface="楷体" panose="02010609060101010101" pitchFamily="49" charset="-122"/>
                        <a:ea typeface="楷体" panose="02010609060101010101" pitchFamily="49" charset="-122"/>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c>
                  <a:txBody>
                    <a:bodyPr/>
                    <a:lstStyle/>
                    <a:p>
                      <a:pPr algn="ctr">
                        <a:spcAft>
                          <a:spcPts val="0"/>
                        </a:spcAft>
                      </a:pPr>
                      <a:r>
                        <a:rPr lang="zh-CN" altLang="en-US" sz="2200" kern="100" dirty="0" smtClean="0">
                          <a:effectLst/>
                          <a:latin typeface="楷体" panose="02010609060101010101" pitchFamily="49" charset="-122"/>
                          <a:ea typeface="楷体" panose="02010609060101010101" pitchFamily="49" charset="-122"/>
                          <a:cs typeface="Times New Roman" panose="02020603050405020304" pitchFamily="18" charset="0"/>
                        </a:rPr>
                        <a:t>优惠政策</a:t>
                      </a:r>
                      <a:endParaRPr lang="zh-CN" sz="2200" kern="100" dirty="0">
                        <a:effectLst/>
                        <a:latin typeface="楷体" panose="02010609060101010101" pitchFamily="49" charset="-122"/>
                        <a:ea typeface="楷体" panose="02010609060101010101" pitchFamily="49" charset="-122"/>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accent6">
                        <a:lumMod val="20000"/>
                        <a:lumOff val="80000"/>
                      </a:schemeClr>
                    </a:solidFill>
                  </a:tcPr>
                </a:tc>
              </a:tr>
              <a:tr h="730691">
                <a:tc>
                  <a:txBody>
                    <a:bodyPr/>
                    <a:lstStyle/>
                    <a:p>
                      <a:pPr algn="just">
                        <a:spcAft>
                          <a:spcPts val="0"/>
                        </a:spcAft>
                      </a:pPr>
                      <a:r>
                        <a:rPr lang="zh-CN" altLang="en-US" sz="2200" kern="100" dirty="0" smtClean="0">
                          <a:effectLst/>
                          <a:latin typeface="楷体" panose="02010609060101010101" pitchFamily="49" charset="-122"/>
                          <a:ea typeface="楷体" panose="02010609060101010101" pitchFamily="49" charset="-122"/>
                          <a:cs typeface="Times New Roman" panose="02020603050405020304" pitchFamily="18" charset="0"/>
                        </a:rPr>
                        <a:t>六</a:t>
                      </a:r>
                      <a:r>
                        <a:rPr lang="zh-CN" sz="2200" kern="100" dirty="0" smtClean="0">
                          <a:effectLst/>
                          <a:latin typeface="楷体" panose="02010609060101010101" pitchFamily="49" charset="-122"/>
                          <a:ea typeface="楷体" panose="02010609060101010101" pitchFamily="49" charset="-122"/>
                          <a:cs typeface="Times New Roman" panose="02020603050405020304" pitchFamily="18" charset="0"/>
                        </a:rPr>
                        <a:t>大行业</a:t>
                      </a:r>
                      <a:endParaRPr lang="en-US" altLang="zh-CN" sz="2200" kern="100" dirty="0" smtClean="0">
                        <a:effectLst/>
                        <a:latin typeface="楷体" panose="02010609060101010101" pitchFamily="49" charset="-122"/>
                        <a:ea typeface="楷体" panose="02010609060101010101" pitchFamily="49" charset="-122"/>
                        <a:cs typeface="Times New Roman" panose="02020603050405020304" pitchFamily="18" charset="0"/>
                      </a:endParaRPr>
                    </a:p>
                    <a:p>
                      <a:pPr algn="just">
                        <a:spcAft>
                          <a:spcPts val="0"/>
                        </a:spcAft>
                      </a:pPr>
                      <a:r>
                        <a:rPr lang="zh-CN" altLang="en-US" sz="2200" kern="100" dirty="0" smtClean="0">
                          <a:effectLst/>
                          <a:latin typeface="楷体" panose="02010609060101010101" pitchFamily="49" charset="-122"/>
                          <a:ea typeface="楷体" panose="02010609060101010101" pitchFamily="49" charset="-122"/>
                          <a:cs typeface="Times New Roman" panose="02020603050405020304" pitchFamily="18" charset="0"/>
                        </a:rPr>
                        <a:t>四个领域</a:t>
                      </a:r>
                      <a:endParaRPr lang="zh-CN" sz="2200" kern="100" dirty="0">
                        <a:effectLst/>
                        <a:latin typeface="楷体" panose="02010609060101010101" pitchFamily="49" charset="-122"/>
                        <a:ea typeface="楷体" panose="02010609060101010101" pitchFamily="49" charset="-122"/>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dirty="0">
                          <a:effectLst/>
                          <a:latin typeface="楷体" panose="02010609060101010101" pitchFamily="49" charset="-122"/>
                          <a:ea typeface="楷体" panose="02010609060101010101" pitchFamily="49" charset="-122"/>
                          <a:cs typeface="Times New Roman" panose="02020603050405020304" pitchFamily="18" charset="0"/>
                        </a:rPr>
                        <a:t>　</a:t>
                      </a: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dirty="0" smtClean="0">
                          <a:effectLst/>
                          <a:latin typeface="楷体" panose="02010609060101010101" pitchFamily="49" charset="-122"/>
                          <a:ea typeface="楷体" panose="02010609060101010101" pitchFamily="49" charset="-122"/>
                          <a:cs typeface="Times New Roman" panose="02020603050405020304" pitchFamily="18" charset="0"/>
                        </a:rPr>
                        <a:t>新购进</a:t>
                      </a:r>
                      <a:endParaRPr lang="zh-CN" sz="2200" kern="100" dirty="0">
                        <a:effectLst/>
                        <a:latin typeface="楷体" panose="02010609060101010101" pitchFamily="49" charset="-122"/>
                        <a:ea typeface="楷体" panose="02010609060101010101" pitchFamily="49" charset="-122"/>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zh-CN" sz="2200" kern="1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2200" kern="100" dirty="0" smtClean="0">
                          <a:effectLst/>
                          <a:latin typeface="楷体" panose="02010609060101010101" pitchFamily="49" charset="-122"/>
                          <a:ea typeface="楷体" panose="02010609060101010101" pitchFamily="49" charset="-122"/>
                          <a:cs typeface="Times New Roman" panose="02020603050405020304" pitchFamily="18" charset="0"/>
                        </a:rPr>
                        <a:t>——</a:t>
                      </a:r>
                      <a:endParaRPr lang="zh-CN" sz="2200" kern="100" dirty="0">
                        <a:effectLst/>
                        <a:latin typeface="楷体" panose="02010609060101010101" pitchFamily="49" charset="-122"/>
                        <a:ea typeface="楷体" panose="02010609060101010101" pitchFamily="49" charset="-122"/>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dirty="0">
                          <a:effectLst/>
                          <a:latin typeface="楷体" panose="02010609060101010101" pitchFamily="49" charset="-122"/>
                          <a:ea typeface="楷体" panose="02010609060101010101" pitchFamily="49" charset="-122"/>
                          <a:cs typeface="Times New Roman" panose="02020603050405020304" pitchFamily="18" charset="0"/>
                        </a:rPr>
                        <a:t>　</a:t>
                      </a:r>
                      <a:r>
                        <a:rPr lang="en-US" altLang="zh-CN" sz="2200" kern="100" dirty="0" smtClean="0">
                          <a:effectLst/>
                          <a:latin typeface="楷体" panose="02010609060101010101" pitchFamily="49" charset="-122"/>
                          <a:ea typeface="楷体" panose="02010609060101010101" pitchFamily="49" charset="-122"/>
                          <a:cs typeface="Times New Roman" panose="02020603050405020304" pitchFamily="18" charset="0"/>
                        </a:rPr>
                        <a:t>——</a:t>
                      </a:r>
                      <a:endParaRPr lang="zh-CN" sz="2200" kern="100" dirty="0">
                        <a:effectLst/>
                        <a:latin typeface="楷体" panose="02010609060101010101" pitchFamily="49" charset="-122"/>
                        <a:ea typeface="楷体" panose="02010609060101010101" pitchFamily="49" charset="-122"/>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dirty="0">
                          <a:effectLst/>
                          <a:latin typeface="楷体" panose="02010609060101010101" pitchFamily="49" charset="-122"/>
                          <a:ea typeface="楷体" panose="02010609060101010101" pitchFamily="49" charset="-122"/>
                          <a:cs typeface="Times New Roman" panose="02020603050405020304" pitchFamily="18" charset="0"/>
                        </a:rPr>
                        <a:t>缩短折旧年限或加速折旧</a:t>
                      </a: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0691">
                <a:tc rowSpan="2">
                  <a:txBody>
                    <a:bodyPr/>
                    <a:lstStyle/>
                    <a:p>
                      <a:pPr algn="just">
                        <a:spcAft>
                          <a:spcPts val="0"/>
                        </a:spcAft>
                      </a:pPr>
                      <a:r>
                        <a:rPr lang="zh-CN" altLang="en-US" sz="2200" kern="100" dirty="0" smtClean="0">
                          <a:effectLst/>
                          <a:latin typeface="楷体" panose="02010609060101010101" pitchFamily="49" charset="-122"/>
                          <a:ea typeface="楷体" panose="02010609060101010101" pitchFamily="49" charset="-122"/>
                          <a:cs typeface="Times New Roman" panose="02020603050405020304" pitchFamily="18" charset="0"/>
                        </a:rPr>
                        <a:t>六大行业</a:t>
                      </a:r>
                    </a:p>
                    <a:p>
                      <a:pPr algn="just">
                        <a:spcAft>
                          <a:spcPts val="0"/>
                        </a:spcAft>
                      </a:pPr>
                      <a:r>
                        <a:rPr lang="zh-CN" altLang="en-US" sz="2200" kern="100" dirty="0" smtClean="0">
                          <a:effectLst/>
                          <a:latin typeface="楷体" panose="02010609060101010101" pitchFamily="49" charset="-122"/>
                          <a:ea typeface="楷体" panose="02010609060101010101" pitchFamily="49" charset="-122"/>
                          <a:cs typeface="Times New Roman" panose="02020603050405020304" pitchFamily="18" charset="0"/>
                        </a:rPr>
                        <a:t>四个领域</a:t>
                      </a: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l">
                        <a:spcAft>
                          <a:spcPts val="0"/>
                        </a:spcAft>
                      </a:pPr>
                      <a:r>
                        <a:rPr lang="zh-CN" sz="2200" kern="100" dirty="0">
                          <a:effectLst/>
                          <a:latin typeface="楷体" panose="02010609060101010101" pitchFamily="49" charset="-122"/>
                          <a:ea typeface="楷体" panose="02010609060101010101" pitchFamily="49" charset="-122"/>
                          <a:cs typeface="Times New Roman" panose="02020603050405020304" pitchFamily="18" charset="0"/>
                        </a:rPr>
                        <a:t>小型微利</a:t>
                      </a: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marL="0" marR="0" indent="0" algn="just" defTabSz="685800" rtl="0" eaLnBrk="1" fontAlgn="auto" latinLnBrk="0" hangingPunct="1">
                        <a:lnSpc>
                          <a:spcPct val="100000"/>
                        </a:lnSpc>
                        <a:spcBef>
                          <a:spcPts val="0"/>
                        </a:spcBef>
                        <a:spcAft>
                          <a:spcPts val="0"/>
                        </a:spcAft>
                        <a:buClrTx/>
                        <a:buSzTx/>
                        <a:buFontTx/>
                        <a:buNone/>
                        <a:tabLst/>
                        <a:defRPr/>
                      </a:pPr>
                      <a:r>
                        <a:rPr lang="zh-CN" altLang="zh-CN" sz="2200" kern="100" dirty="0" smtClean="0">
                          <a:effectLst/>
                          <a:latin typeface="楷体" panose="02010609060101010101" pitchFamily="49" charset="-122"/>
                          <a:ea typeface="楷体" panose="02010609060101010101" pitchFamily="49" charset="-122"/>
                          <a:cs typeface="Times New Roman" panose="02020603050405020304" pitchFamily="18" charset="0"/>
                        </a:rPr>
                        <a:t>新购进</a:t>
                      </a: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ctr">
                        <a:spcAft>
                          <a:spcPts val="0"/>
                        </a:spcAft>
                      </a:pPr>
                      <a:r>
                        <a:rPr lang="zh-CN" sz="2200" kern="100" dirty="0">
                          <a:effectLst/>
                          <a:latin typeface="楷体" panose="02010609060101010101" pitchFamily="49" charset="-122"/>
                          <a:ea typeface="楷体" panose="02010609060101010101" pitchFamily="49" charset="-122"/>
                          <a:cs typeface="Times New Roman" panose="02020603050405020304" pitchFamily="18" charset="0"/>
                        </a:rPr>
                        <a:t>共</a:t>
                      </a:r>
                      <a:r>
                        <a:rPr lang="zh-CN" sz="2200" kern="100" dirty="0" smtClean="0">
                          <a:effectLst/>
                          <a:latin typeface="楷体" panose="02010609060101010101" pitchFamily="49" charset="-122"/>
                          <a:ea typeface="楷体" panose="02010609060101010101" pitchFamily="49" charset="-122"/>
                          <a:cs typeface="Times New Roman" panose="02020603050405020304" pitchFamily="18" charset="0"/>
                        </a:rPr>
                        <a:t>用</a:t>
                      </a:r>
                      <a:endParaRPr lang="zh-CN" sz="2200" kern="100" dirty="0">
                        <a:effectLst/>
                        <a:latin typeface="楷体" panose="02010609060101010101" pitchFamily="49" charset="-122"/>
                        <a:ea typeface="楷体" panose="02010609060101010101" pitchFamily="49" charset="-122"/>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2200" kern="100" dirty="0">
                          <a:effectLst/>
                          <a:latin typeface="楷体" panose="02010609060101010101" pitchFamily="49" charset="-122"/>
                          <a:ea typeface="楷体" panose="02010609060101010101" pitchFamily="49" charset="-122"/>
                          <a:cs typeface="Times New Roman" panose="02020603050405020304" pitchFamily="18" charset="0"/>
                        </a:rPr>
                        <a:t>≤</a:t>
                      </a:r>
                      <a:r>
                        <a:rPr lang="en-US" sz="2200" kern="100" dirty="0">
                          <a:effectLst/>
                          <a:latin typeface="楷体" panose="02010609060101010101" pitchFamily="49" charset="-122"/>
                          <a:ea typeface="楷体" panose="02010609060101010101" pitchFamily="49" charset="-122"/>
                          <a:cs typeface="Times New Roman" panose="02020603050405020304" pitchFamily="18" charset="0"/>
                        </a:rPr>
                        <a:t>100</a:t>
                      </a:r>
                      <a:r>
                        <a:rPr lang="zh-CN" sz="2200" kern="100" dirty="0">
                          <a:effectLst/>
                          <a:latin typeface="楷体" panose="02010609060101010101" pitchFamily="49" charset="-122"/>
                          <a:ea typeface="楷体" panose="02010609060101010101" pitchFamily="49" charset="-122"/>
                          <a:cs typeface="Times New Roman" panose="02020603050405020304" pitchFamily="18" charset="0"/>
                        </a:rPr>
                        <a:t>万元</a:t>
                      </a: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spcAft>
                          <a:spcPts val="0"/>
                        </a:spcAft>
                      </a:pPr>
                      <a:r>
                        <a:rPr lang="zh-CN" sz="2200" kern="100" dirty="0">
                          <a:effectLst/>
                          <a:latin typeface="楷体" panose="02010609060101010101" pitchFamily="49" charset="-122"/>
                          <a:ea typeface="楷体" panose="02010609060101010101" pitchFamily="49" charset="-122"/>
                          <a:cs typeface="Times New Roman" panose="02020603050405020304" pitchFamily="18" charset="0"/>
                        </a:rPr>
                        <a:t>一次性扣除</a:t>
                      </a: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730691">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just">
                        <a:spcAft>
                          <a:spcPts val="0"/>
                        </a:spcAft>
                      </a:pPr>
                      <a:r>
                        <a:rPr lang="zh-CN" altLang="en-US" sz="2200" kern="100" dirty="0" smtClean="0">
                          <a:effectLst/>
                          <a:latin typeface="楷体" panose="02010609060101010101" pitchFamily="49" charset="-122"/>
                          <a:ea typeface="楷体" panose="02010609060101010101" pitchFamily="49" charset="-122"/>
                          <a:cs typeface="Times New Roman" panose="02020603050405020304" pitchFamily="18" charset="0"/>
                        </a:rPr>
                        <a:t>＞</a:t>
                      </a:r>
                      <a:r>
                        <a:rPr lang="en-US" sz="2200" kern="100" dirty="0" smtClean="0">
                          <a:effectLst/>
                          <a:latin typeface="楷体" panose="02010609060101010101" pitchFamily="49" charset="-122"/>
                          <a:ea typeface="楷体" panose="02010609060101010101" pitchFamily="49" charset="-122"/>
                          <a:cs typeface="Times New Roman" panose="02020603050405020304" pitchFamily="18" charset="0"/>
                        </a:rPr>
                        <a:t>100</a:t>
                      </a:r>
                      <a:r>
                        <a:rPr lang="zh-CN" sz="2200" kern="100" dirty="0" smtClean="0">
                          <a:effectLst/>
                          <a:latin typeface="楷体" panose="02010609060101010101" pitchFamily="49" charset="-122"/>
                          <a:ea typeface="楷体" panose="02010609060101010101" pitchFamily="49" charset="-122"/>
                          <a:cs typeface="Times New Roman" panose="02020603050405020304" pitchFamily="18" charset="0"/>
                        </a:rPr>
                        <a:t>万</a:t>
                      </a:r>
                      <a:r>
                        <a:rPr lang="zh-CN" sz="2200" kern="100" dirty="0">
                          <a:effectLst/>
                          <a:latin typeface="楷体" panose="02010609060101010101" pitchFamily="49" charset="-122"/>
                          <a:ea typeface="楷体" panose="02010609060101010101" pitchFamily="49" charset="-122"/>
                          <a:cs typeface="Times New Roman" panose="02020603050405020304" pitchFamily="18" charset="0"/>
                        </a:rPr>
                        <a:t>元</a:t>
                      </a: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dirty="0">
                          <a:effectLst/>
                          <a:latin typeface="楷体" panose="02010609060101010101" pitchFamily="49" charset="-122"/>
                          <a:ea typeface="楷体" panose="02010609060101010101" pitchFamily="49" charset="-122"/>
                          <a:cs typeface="Times New Roman" panose="02020603050405020304" pitchFamily="18" charset="0"/>
                        </a:rPr>
                        <a:t>缩短折旧年限或加速折旧</a:t>
                      </a: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0691">
                <a:tc rowSpan="2">
                  <a:txBody>
                    <a:bodyPr/>
                    <a:lstStyle/>
                    <a:p>
                      <a:pPr algn="just">
                        <a:spcAft>
                          <a:spcPts val="0"/>
                        </a:spcAft>
                      </a:pPr>
                      <a:r>
                        <a:rPr lang="zh-CN" sz="2200" kern="100" dirty="0">
                          <a:effectLst/>
                          <a:latin typeface="楷体" panose="02010609060101010101" pitchFamily="49" charset="-122"/>
                          <a:ea typeface="楷体" panose="02010609060101010101" pitchFamily="49" charset="-122"/>
                          <a:cs typeface="Times New Roman" panose="02020603050405020304" pitchFamily="18" charset="0"/>
                        </a:rPr>
                        <a:t>所有行业</a:t>
                      </a: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just">
                        <a:spcAft>
                          <a:spcPts val="0"/>
                        </a:spcAft>
                      </a:pPr>
                      <a:r>
                        <a:rPr lang="zh-CN" sz="2200" kern="100" dirty="0">
                          <a:effectLst/>
                          <a:latin typeface="楷体" panose="02010609060101010101" pitchFamily="49" charset="-122"/>
                          <a:ea typeface="楷体" panose="02010609060101010101" pitchFamily="49" charset="-122"/>
                          <a:cs typeface="Times New Roman" panose="02020603050405020304" pitchFamily="18" charset="0"/>
                        </a:rPr>
                        <a:t>　</a:t>
                      </a:r>
                    </a:p>
                    <a:p>
                      <a:pPr algn="just">
                        <a:spcAft>
                          <a:spcPts val="0"/>
                        </a:spcAft>
                      </a:pPr>
                      <a:r>
                        <a:rPr lang="zh-CN" sz="2200" kern="100" dirty="0">
                          <a:effectLst/>
                          <a:latin typeface="楷体" panose="02010609060101010101" pitchFamily="49" charset="-122"/>
                          <a:ea typeface="楷体" panose="02010609060101010101" pitchFamily="49" charset="-122"/>
                          <a:cs typeface="Times New Roman" panose="02020603050405020304" pitchFamily="18" charset="0"/>
                        </a:rPr>
                        <a:t>　</a:t>
                      </a: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marL="0" marR="0" indent="0" algn="just" defTabSz="685800" rtl="0" eaLnBrk="1" fontAlgn="auto" latinLnBrk="0" hangingPunct="1">
                        <a:lnSpc>
                          <a:spcPct val="100000"/>
                        </a:lnSpc>
                        <a:spcBef>
                          <a:spcPts val="0"/>
                        </a:spcBef>
                        <a:spcAft>
                          <a:spcPts val="0"/>
                        </a:spcAft>
                        <a:buClrTx/>
                        <a:buSzTx/>
                        <a:buFontTx/>
                        <a:buNone/>
                        <a:tabLst/>
                        <a:defRPr/>
                      </a:pPr>
                      <a:r>
                        <a:rPr lang="zh-CN" altLang="zh-CN" sz="2200" kern="100" dirty="0" smtClean="0">
                          <a:effectLst/>
                          <a:latin typeface="楷体" panose="02010609060101010101" pitchFamily="49" charset="-122"/>
                          <a:ea typeface="楷体" panose="02010609060101010101" pitchFamily="49" charset="-122"/>
                          <a:cs typeface="Times New Roman" panose="02020603050405020304" pitchFamily="18" charset="0"/>
                        </a:rPr>
                        <a:t>新购进</a:t>
                      </a: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zh-CN" sz="2200" kern="100" dirty="0">
                          <a:effectLst/>
                          <a:latin typeface="楷体" panose="02010609060101010101" pitchFamily="49" charset="-122"/>
                          <a:ea typeface="楷体" panose="02010609060101010101" pitchFamily="49" charset="-122"/>
                          <a:cs typeface="Times New Roman" panose="02020603050405020304" pitchFamily="18" charset="0"/>
                        </a:rPr>
                        <a:t>专门</a:t>
                      </a:r>
                      <a:r>
                        <a:rPr lang="zh-CN" sz="2200" kern="100" dirty="0" smtClean="0">
                          <a:effectLst/>
                          <a:latin typeface="楷体" panose="02010609060101010101" pitchFamily="49" charset="-122"/>
                          <a:ea typeface="楷体" panose="02010609060101010101" pitchFamily="49" charset="-122"/>
                          <a:cs typeface="Times New Roman" panose="02020603050405020304" pitchFamily="18" charset="0"/>
                        </a:rPr>
                        <a:t>用于</a:t>
                      </a:r>
                      <a:endParaRPr lang="zh-CN" sz="2200" kern="100" dirty="0">
                        <a:effectLst/>
                        <a:latin typeface="楷体" panose="02010609060101010101" pitchFamily="49" charset="-122"/>
                        <a:ea typeface="楷体" panose="02010609060101010101" pitchFamily="49" charset="-122"/>
                        <a:cs typeface="Times New Roman" panose="02020603050405020304" pitchFamily="18" charset="0"/>
                      </a:endParaRP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a:spcAft>
                          <a:spcPts val="0"/>
                        </a:spcAft>
                      </a:pPr>
                      <a:r>
                        <a:rPr lang="zh-CN" sz="2200" kern="100" dirty="0">
                          <a:effectLst/>
                          <a:latin typeface="楷体" panose="02010609060101010101" pitchFamily="49" charset="-122"/>
                          <a:ea typeface="楷体" panose="02010609060101010101" pitchFamily="49" charset="-122"/>
                          <a:cs typeface="Times New Roman" panose="02020603050405020304" pitchFamily="18" charset="0"/>
                        </a:rPr>
                        <a:t>≤</a:t>
                      </a:r>
                      <a:r>
                        <a:rPr lang="en-US" sz="2200" kern="100" dirty="0">
                          <a:effectLst/>
                          <a:latin typeface="楷体" panose="02010609060101010101" pitchFamily="49" charset="-122"/>
                          <a:ea typeface="楷体" panose="02010609060101010101" pitchFamily="49" charset="-122"/>
                          <a:cs typeface="Times New Roman" panose="02020603050405020304" pitchFamily="18" charset="0"/>
                        </a:rPr>
                        <a:t>100</a:t>
                      </a:r>
                      <a:r>
                        <a:rPr lang="zh-CN" sz="2200" kern="100" dirty="0">
                          <a:effectLst/>
                          <a:latin typeface="楷体" panose="02010609060101010101" pitchFamily="49" charset="-122"/>
                          <a:ea typeface="楷体" panose="02010609060101010101" pitchFamily="49" charset="-122"/>
                          <a:cs typeface="Times New Roman" panose="02020603050405020304" pitchFamily="18" charset="0"/>
                        </a:rPr>
                        <a:t>万元</a:t>
                      </a: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dirty="0">
                          <a:effectLst/>
                          <a:latin typeface="楷体" panose="02010609060101010101" pitchFamily="49" charset="-122"/>
                          <a:ea typeface="楷体" panose="02010609060101010101" pitchFamily="49" charset="-122"/>
                          <a:cs typeface="Times New Roman" panose="02020603050405020304" pitchFamily="18" charset="0"/>
                        </a:rPr>
                        <a:t>一次性扣除</a:t>
                      </a: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0691">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vMerge="1">
                  <a:txBody>
                    <a:bodyPr/>
                    <a:lstStyle/>
                    <a:p>
                      <a:endParaRPr lang="zh-CN" altLang="en-US"/>
                    </a:p>
                  </a:txBody>
                  <a:tcPr/>
                </a:tc>
                <a:tc>
                  <a:txBody>
                    <a:bodyPr/>
                    <a:lstStyle/>
                    <a:p>
                      <a:pPr algn="just">
                        <a:spcAft>
                          <a:spcPts val="0"/>
                        </a:spcAft>
                      </a:pPr>
                      <a:r>
                        <a:rPr lang="zh-CN" altLang="en-US" sz="2200" kern="100" dirty="0" smtClean="0">
                          <a:effectLst/>
                          <a:latin typeface="楷体" panose="02010609060101010101" pitchFamily="49" charset="-122"/>
                          <a:ea typeface="楷体" panose="02010609060101010101" pitchFamily="49" charset="-122"/>
                          <a:cs typeface="Times New Roman" panose="02020603050405020304" pitchFamily="18" charset="0"/>
                        </a:rPr>
                        <a:t>＞</a:t>
                      </a:r>
                      <a:r>
                        <a:rPr lang="en-US" sz="2200" kern="100" dirty="0" smtClean="0">
                          <a:effectLst/>
                          <a:latin typeface="楷体" panose="02010609060101010101" pitchFamily="49" charset="-122"/>
                          <a:ea typeface="楷体" panose="02010609060101010101" pitchFamily="49" charset="-122"/>
                          <a:cs typeface="Times New Roman" panose="02020603050405020304" pitchFamily="18" charset="0"/>
                        </a:rPr>
                        <a:t>100</a:t>
                      </a:r>
                      <a:r>
                        <a:rPr lang="zh-CN" sz="2200" kern="100" dirty="0" smtClean="0">
                          <a:effectLst/>
                          <a:latin typeface="楷体" panose="02010609060101010101" pitchFamily="49" charset="-122"/>
                          <a:ea typeface="楷体" panose="02010609060101010101" pitchFamily="49" charset="-122"/>
                          <a:cs typeface="Times New Roman" panose="02020603050405020304" pitchFamily="18" charset="0"/>
                        </a:rPr>
                        <a:t>万</a:t>
                      </a:r>
                      <a:r>
                        <a:rPr lang="zh-CN" sz="2200" kern="100" dirty="0">
                          <a:effectLst/>
                          <a:latin typeface="楷体" panose="02010609060101010101" pitchFamily="49" charset="-122"/>
                          <a:ea typeface="楷体" panose="02010609060101010101" pitchFamily="49" charset="-122"/>
                          <a:cs typeface="Times New Roman" panose="02020603050405020304" pitchFamily="18" charset="0"/>
                        </a:rPr>
                        <a:t>元</a:t>
                      </a: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dirty="0">
                          <a:effectLst/>
                          <a:latin typeface="楷体" panose="02010609060101010101" pitchFamily="49" charset="-122"/>
                          <a:ea typeface="楷体" panose="02010609060101010101" pitchFamily="49" charset="-122"/>
                          <a:cs typeface="Times New Roman" panose="02020603050405020304" pitchFamily="18" charset="0"/>
                        </a:rPr>
                        <a:t>缩短折旧年限或加速折旧</a:t>
                      </a: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0691">
                <a:tc>
                  <a:txBody>
                    <a:bodyPr/>
                    <a:lstStyle/>
                    <a:p>
                      <a:pPr algn="just">
                        <a:spcAft>
                          <a:spcPts val="0"/>
                        </a:spcAft>
                      </a:pPr>
                      <a:r>
                        <a:rPr lang="zh-CN" sz="2200" kern="100" dirty="0">
                          <a:effectLst/>
                          <a:latin typeface="楷体" panose="02010609060101010101" pitchFamily="49" charset="-122"/>
                          <a:ea typeface="楷体" panose="02010609060101010101" pitchFamily="49" charset="-122"/>
                          <a:cs typeface="Times New Roman" panose="02020603050405020304" pitchFamily="18" charset="0"/>
                        </a:rPr>
                        <a:t>所有行业</a:t>
                      </a: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dirty="0">
                          <a:effectLst/>
                          <a:latin typeface="楷体" panose="02010609060101010101" pitchFamily="49" charset="-122"/>
                          <a:ea typeface="楷体" panose="02010609060101010101" pitchFamily="49" charset="-122"/>
                          <a:cs typeface="Times New Roman" panose="02020603050405020304" pitchFamily="18" charset="0"/>
                        </a:rPr>
                        <a:t>　</a:t>
                      </a: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dirty="0">
                          <a:effectLst/>
                          <a:latin typeface="楷体" panose="02010609060101010101" pitchFamily="49" charset="-122"/>
                          <a:ea typeface="楷体" panose="02010609060101010101" pitchFamily="49" charset="-122"/>
                          <a:cs typeface="Times New Roman" panose="02020603050405020304" pitchFamily="18" charset="0"/>
                        </a:rPr>
                        <a:t>持有的</a:t>
                      </a: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dirty="0">
                          <a:effectLst/>
                          <a:latin typeface="楷体" panose="02010609060101010101" pitchFamily="49" charset="-122"/>
                          <a:ea typeface="楷体" panose="02010609060101010101" pitchFamily="49" charset="-122"/>
                          <a:cs typeface="Times New Roman" panose="02020603050405020304" pitchFamily="18" charset="0"/>
                        </a:rPr>
                        <a:t>　</a:t>
                      </a: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dirty="0">
                          <a:effectLst/>
                          <a:latin typeface="楷体" panose="02010609060101010101" pitchFamily="49" charset="-122"/>
                          <a:ea typeface="楷体" panose="02010609060101010101" pitchFamily="49" charset="-122"/>
                          <a:cs typeface="Times New Roman" panose="02020603050405020304" pitchFamily="18" charset="0"/>
                        </a:rPr>
                        <a:t>≤</a:t>
                      </a:r>
                      <a:r>
                        <a:rPr lang="en-US" sz="2200" kern="100" dirty="0">
                          <a:effectLst/>
                          <a:latin typeface="楷体" panose="02010609060101010101" pitchFamily="49" charset="-122"/>
                          <a:ea typeface="楷体" panose="02010609060101010101" pitchFamily="49" charset="-122"/>
                          <a:cs typeface="Times New Roman" panose="02020603050405020304" pitchFamily="18" charset="0"/>
                        </a:rPr>
                        <a:t>5000</a:t>
                      </a:r>
                      <a:r>
                        <a:rPr lang="zh-CN" sz="2200" kern="100" dirty="0">
                          <a:effectLst/>
                          <a:latin typeface="楷体" panose="02010609060101010101" pitchFamily="49" charset="-122"/>
                          <a:ea typeface="楷体" panose="02010609060101010101" pitchFamily="49" charset="-122"/>
                          <a:cs typeface="Times New Roman" panose="02020603050405020304" pitchFamily="18" charset="0"/>
                        </a:rPr>
                        <a:t>元</a:t>
                      </a: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pPr>
                      <a:r>
                        <a:rPr lang="zh-CN" sz="2200" kern="100" dirty="0">
                          <a:effectLst/>
                          <a:latin typeface="楷体" panose="02010609060101010101" pitchFamily="49" charset="-122"/>
                          <a:ea typeface="楷体" panose="02010609060101010101" pitchFamily="49" charset="-122"/>
                          <a:cs typeface="Times New Roman" panose="02020603050405020304" pitchFamily="18" charset="0"/>
                        </a:rPr>
                        <a:t>一次性扣除</a:t>
                      </a:r>
                    </a:p>
                  </a:txBody>
                  <a:tcPr marL="68580" marR="68580"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文本框 2"/>
          <p:cNvSpPr txBox="1"/>
          <p:nvPr/>
        </p:nvSpPr>
        <p:spPr>
          <a:xfrm>
            <a:off x="3707904" y="2132856"/>
            <a:ext cx="3456384" cy="538161"/>
          </a:xfrm>
          <a:prstGeom prst="rect">
            <a:avLst/>
          </a:prstGeom>
          <a:solidFill>
            <a:schemeClr val="accent5">
              <a:lumMod val="20000"/>
              <a:lumOff val="80000"/>
            </a:schemeClr>
          </a:solidFill>
          <a:ln>
            <a:solidFill>
              <a:srgbClr val="002060"/>
            </a:solidFill>
          </a:ln>
        </p:spPr>
        <p:txBody>
          <a:bodyPr wrap="square" rtlCol="0">
            <a:spAutoFit/>
          </a:bodyPr>
          <a:lstStyle/>
          <a:p>
            <a:pPr>
              <a:lnSpc>
                <a:spcPct val="130000"/>
              </a:lnSpc>
            </a:pPr>
            <a:r>
              <a:rPr lang="zh-CN" altLang="en-US" sz="2400" dirty="0" smtClean="0">
                <a:solidFill>
                  <a:srgbClr val="FF0000"/>
                </a:solidFill>
                <a:latin typeface="华文新魏" panose="02010800040101010101" pitchFamily="2" charset="-122"/>
                <a:ea typeface="华文新魏" panose="02010800040101010101" pitchFamily="2" charset="-122"/>
              </a:rPr>
              <a:t>六大行业从</a:t>
            </a:r>
            <a:r>
              <a:rPr lang="en-US" altLang="zh-CN" sz="2400" dirty="0" smtClean="0">
                <a:solidFill>
                  <a:srgbClr val="FF0000"/>
                </a:solidFill>
                <a:latin typeface="华文新魏" panose="02010800040101010101" pitchFamily="2" charset="-122"/>
                <a:ea typeface="华文新魏" panose="02010800040101010101" pitchFamily="2" charset="-122"/>
              </a:rPr>
              <a:t>2014</a:t>
            </a:r>
            <a:r>
              <a:rPr lang="zh-CN" altLang="en-US" sz="2400" dirty="0" smtClean="0">
                <a:solidFill>
                  <a:srgbClr val="FF0000"/>
                </a:solidFill>
                <a:latin typeface="华文新魏" panose="02010800040101010101" pitchFamily="2" charset="-122"/>
                <a:ea typeface="华文新魏" panose="02010800040101010101" pitchFamily="2" charset="-122"/>
              </a:rPr>
              <a:t>年开始</a:t>
            </a:r>
          </a:p>
        </p:txBody>
      </p:sp>
      <p:sp>
        <p:nvSpPr>
          <p:cNvPr id="6" name="文本框 5"/>
          <p:cNvSpPr txBox="1"/>
          <p:nvPr/>
        </p:nvSpPr>
        <p:spPr>
          <a:xfrm>
            <a:off x="3707904" y="2924944"/>
            <a:ext cx="3456384" cy="572464"/>
          </a:xfrm>
          <a:prstGeom prst="rect">
            <a:avLst/>
          </a:prstGeom>
          <a:solidFill>
            <a:schemeClr val="accent5">
              <a:lumMod val="20000"/>
              <a:lumOff val="80000"/>
            </a:schemeClr>
          </a:solidFill>
          <a:ln>
            <a:solidFill>
              <a:srgbClr val="002060"/>
            </a:solidFill>
          </a:ln>
        </p:spPr>
        <p:txBody>
          <a:bodyPr wrap="square" rtlCol="0">
            <a:spAutoFit/>
          </a:bodyPr>
          <a:lstStyle/>
          <a:p>
            <a:pPr>
              <a:lnSpc>
                <a:spcPct val="130000"/>
              </a:lnSpc>
            </a:pPr>
            <a:r>
              <a:rPr lang="zh-CN" altLang="en-US" sz="2400" dirty="0" smtClean="0">
                <a:solidFill>
                  <a:srgbClr val="FF0000"/>
                </a:solidFill>
                <a:latin typeface="华文新魏" panose="02010800040101010101" pitchFamily="2" charset="-122"/>
                <a:ea typeface="华文新魏" panose="02010800040101010101" pitchFamily="2" charset="-122"/>
              </a:rPr>
              <a:t>四个领域从</a:t>
            </a:r>
            <a:r>
              <a:rPr lang="en-US" altLang="zh-CN" sz="2400" dirty="0" smtClean="0">
                <a:solidFill>
                  <a:srgbClr val="FF0000"/>
                </a:solidFill>
                <a:latin typeface="华文新魏" panose="02010800040101010101" pitchFamily="2" charset="-122"/>
                <a:ea typeface="华文新魏" panose="02010800040101010101" pitchFamily="2" charset="-122"/>
              </a:rPr>
              <a:t>2015</a:t>
            </a:r>
            <a:r>
              <a:rPr lang="zh-CN" altLang="en-US" sz="2400" dirty="0" smtClean="0">
                <a:solidFill>
                  <a:srgbClr val="FF0000"/>
                </a:solidFill>
                <a:latin typeface="华文新魏" panose="02010800040101010101" pitchFamily="2" charset="-122"/>
                <a:ea typeface="华文新魏" panose="02010800040101010101" pitchFamily="2" charset="-122"/>
              </a:rPr>
              <a:t>年开始</a:t>
            </a:r>
          </a:p>
        </p:txBody>
      </p:sp>
    </p:spTree>
    <p:extLst>
      <p:ext uri="{BB962C8B-B14F-4D97-AF65-F5344CB8AC3E}">
        <p14:creationId xmlns:p14="http://schemas.microsoft.com/office/powerpoint/2010/main" val="7084281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style.rotation</p:attrName>
                                        </p:attrNameLst>
                                      </p:cBhvr>
                                      <p:tavLst>
                                        <p:tav tm="0">
                                          <p:val>
                                            <p:fltVal val="90"/>
                                          </p:val>
                                        </p:tav>
                                        <p:tav tm="100000">
                                          <p:val>
                                            <p:fltVal val="0"/>
                                          </p:val>
                                        </p:tav>
                                      </p:tavLst>
                                    </p:anim>
                                    <p:animEffect transition="in" filter="fade">
                                      <p:cBhvr>
                                        <p:cTn id="10" dur="10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45"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anim calcmode="lin" valueType="num">
                                      <p:cBhvr>
                                        <p:cTn id="16" dur="2000" fill="hold"/>
                                        <p:tgtEl>
                                          <p:spTgt spid="6"/>
                                        </p:tgtEl>
                                        <p:attrNameLst>
                                          <p:attrName>ppt_w</p:attrName>
                                        </p:attrNameLst>
                                      </p:cBhvr>
                                      <p:tavLst>
                                        <p:tav tm="0" fmla="#ppt_w*sin(2.5*pi*$)">
                                          <p:val>
                                            <p:fltVal val="0"/>
                                          </p:val>
                                        </p:tav>
                                        <p:tav tm="100000">
                                          <p:val>
                                            <p:fltVal val="1"/>
                                          </p:val>
                                        </p:tav>
                                      </p:tavLst>
                                    </p:anim>
                                    <p:anim calcmode="lin" valueType="num">
                                      <p:cBhvr>
                                        <p:cTn id="17" dur="2000" fill="hold"/>
                                        <p:tgtEl>
                                          <p:spTgt spid="6"/>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en-US" sz="4000" dirty="0">
                <a:solidFill>
                  <a:srgbClr val="A66C65"/>
                </a:solidFill>
              </a:rPr>
              <a:t>具体问题</a:t>
            </a:r>
            <a:endParaRPr lang="zh-CN" altLang="en-US" dirty="0"/>
          </a:p>
        </p:txBody>
      </p:sp>
      <mc:AlternateContent xmlns:mc="http://schemas.openxmlformats.org/markup-compatibility/2006" xmlns:a14="http://schemas.microsoft.com/office/drawing/2010/main">
        <mc:Choice Requires="a14">
          <p:sp>
            <p:nvSpPr>
              <p:cNvPr id="3" name="内容占位符 2"/>
              <p:cNvSpPr>
                <a:spLocks noGrp="1"/>
              </p:cNvSpPr>
              <p:nvPr>
                <p:ph idx="1"/>
              </p:nvPr>
            </p:nvSpPr>
            <p:spPr/>
            <p:txBody>
              <a:bodyPr/>
              <a:lstStyle/>
              <a:p>
                <a:r>
                  <a:rPr lang="zh-CN" altLang="en-US" b="1" dirty="0" smtClean="0"/>
                  <a:t>享受加速折旧政策的执行口径是什么？</a:t>
                </a:r>
                <a:endParaRPr lang="en-US" altLang="zh-CN" b="1" dirty="0" smtClean="0"/>
              </a:p>
              <a:p>
                <a:pPr marL="0" indent="720000">
                  <a:buNone/>
                </a:pPr>
                <a:r>
                  <a:rPr lang="en-US" altLang="zh-CN" dirty="0" smtClean="0"/>
                  <a:t>1</a:t>
                </a:r>
                <a:r>
                  <a:rPr lang="zh-CN" altLang="en-US" dirty="0" smtClean="0"/>
                  <a:t>、以政策规定行业为主营业务；</a:t>
                </a:r>
                <a:endParaRPr lang="en-US" altLang="zh-CN" dirty="0" smtClean="0"/>
              </a:p>
              <a:p>
                <a:pPr marL="0" indent="720000">
                  <a:buNone/>
                </a:pPr>
                <a:r>
                  <a:rPr lang="en-US" altLang="zh-CN" dirty="0" smtClean="0"/>
                  <a:t>2</a:t>
                </a:r>
                <a:r>
                  <a:rPr lang="zh-CN" altLang="en-US" dirty="0" smtClean="0"/>
                  <a:t>、固定资产投入</a:t>
                </a:r>
                <a:r>
                  <a:rPr lang="zh-CN" altLang="en-US" dirty="0"/>
                  <a:t>使用</a:t>
                </a:r>
                <a14:m>
                  <m:oMath xmlns:m="http://schemas.openxmlformats.org/officeDocument/2006/math">
                    <m:r>
                      <a:rPr lang="zh-CN" altLang="en-US">
                        <a:latin typeface="Cambria Math" panose="02040503050406030204" pitchFamily="18" charset="0"/>
                      </a:rPr>
                      <m:t>当年，</m:t>
                    </m:r>
                  </m:oMath>
                </a14:m>
                <a:endParaRPr lang="en-US" altLang="zh-CN" dirty="0" smtClean="0"/>
              </a:p>
              <a:p>
                <a:pPr marL="0" indent="0" algn="ctr">
                  <a:buNone/>
                </a:pPr>
                <a14:m>
                  <m:oMath xmlns:m="http://schemas.openxmlformats.org/officeDocument/2006/math">
                    <m:f>
                      <m:fPr>
                        <m:ctrlPr>
                          <a:rPr lang="en-US" altLang="zh-CN" i="1" dirty="0">
                            <a:latin typeface="Cambria Math" panose="02040503050406030204" pitchFamily="18" charset="0"/>
                          </a:rPr>
                        </m:ctrlPr>
                      </m:fPr>
                      <m:num>
                        <m:r>
                          <a:rPr lang="zh-CN" altLang="en-US" b="0" dirty="0">
                            <a:latin typeface="Cambria Math" panose="02040503050406030204" pitchFamily="18" charset="0"/>
                          </a:rPr>
                          <m:t>主营业务收入</m:t>
                        </m:r>
                      </m:num>
                      <m:den>
                        <m:r>
                          <a:rPr lang="zh-CN" altLang="en-US" b="0" dirty="0">
                            <a:latin typeface="Cambria Math" panose="02040503050406030204" pitchFamily="18" charset="0"/>
                          </a:rPr>
                          <m:t>收入总额</m:t>
                        </m:r>
                      </m:den>
                    </m:f>
                  </m:oMath>
                </a14:m>
                <a:r>
                  <a:rPr lang="zh-CN" altLang="zh-CN" sz="3200" kern="100" dirty="0">
                    <a:latin typeface="楷体" panose="02010609060101010101" pitchFamily="49" charset="-122"/>
                    <a:ea typeface="楷体" panose="02010609060101010101" pitchFamily="49" charset="-122"/>
                    <a:cs typeface="Times New Roman" panose="02020603050405020304" pitchFamily="18" charset="0"/>
                  </a:rPr>
                  <a:t>＞</a:t>
                </a:r>
                <a:r>
                  <a:rPr lang="en-US" altLang="zh-CN" sz="3200" kern="100" dirty="0">
                    <a:latin typeface="楷体" panose="02010609060101010101" pitchFamily="49" charset="-122"/>
                    <a:ea typeface="楷体" panose="02010609060101010101" pitchFamily="49" charset="-122"/>
                    <a:cs typeface="Times New Roman" panose="02020603050405020304" pitchFamily="18" charset="0"/>
                  </a:rPr>
                  <a:t>50</a:t>
                </a:r>
                <a:r>
                  <a:rPr lang="en-US" altLang="zh-CN" sz="3200" kern="100" dirty="0" smtClean="0">
                    <a:latin typeface="楷体" panose="02010609060101010101" pitchFamily="49" charset="-122"/>
                    <a:ea typeface="楷体" panose="02010609060101010101" pitchFamily="49" charset="-122"/>
                    <a:cs typeface="Times New Roman" panose="02020603050405020304" pitchFamily="18" charset="0"/>
                  </a:rPr>
                  <a:t>%</a:t>
                </a:r>
                <a:r>
                  <a:rPr lang="zh-CN" altLang="en-US" sz="3200" kern="100" dirty="0" smtClean="0">
                    <a:latin typeface="楷体" panose="02010609060101010101" pitchFamily="49" charset="-122"/>
                    <a:ea typeface="楷体" panose="02010609060101010101" pitchFamily="49" charset="-122"/>
                    <a:cs typeface="Times New Roman" panose="02020603050405020304" pitchFamily="18" charset="0"/>
                  </a:rPr>
                  <a:t>；</a:t>
                </a:r>
                <a:endParaRPr lang="zh-CN" altLang="zh-CN" sz="3200" kern="100" dirty="0">
                  <a:latin typeface="楷体" panose="02010609060101010101" pitchFamily="49" charset="-122"/>
                  <a:ea typeface="楷体" panose="02010609060101010101" pitchFamily="49" charset="-122"/>
                  <a:cs typeface="Times New Roman" panose="02020603050405020304" pitchFamily="18" charset="0"/>
                </a:endParaRPr>
              </a:p>
              <a:p>
                <a:pPr marL="0" indent="720000">
                  <a:buNone/>
                </a:pPr>
                <a:r>
                  <a:rPr lang="en-US" altLang="zh-CN" dirty="0" smtClean="0"/>
                  <a:t>3</a:t>
                </a:r>
                <a:r>
                  <a:rPr lang="zh-CN" altLang="en-US" dirty="0" smtClean="0"/>
                  <a:t>、</a:t>
                </a:r>
                <a:r>
                  <a:rPr lang="zh-CN" altLang="en-US" dirty="0"/>
                  <a:t>收入</a:t>
                </a:r>
                <a:r>
                  <a:rPr lang="zh-CN" altLang="en-US" dirty="0" smtClean="0"/>
                  <a:t>总额为企业所得税法第六条所称收入总额概念；</a:t>
                </a:r>
                <a:endParaRPr lang="en-US" altLang="zh-CN" dirty="0" smtClean="0"/>
              </a:p>
              <a:p>
                <a:pPr marL="0" indent="720000">
                  <a:buNone/>
                </a:pPr>
                <a:r>
                  <a:rPr lang="en-US" altLang="zh-CN" dirty="0" smtClean="0"/>
                  <a:t>4</a:t>
                </a:r>
                <a:r>
                  <a:rPr lang="zh-CN" altLang="en-US" dirty="0" smtClean="0"/>
                  <a:t>、以后年度比例发生变化的，不影响企业享受优惠政策。</a:t>
                </a:r>
                <a:endParaRPr lang="en-US" altLang="zh-CN" dirty="0" smtClean="0"/>
              </a:p>
              <a:p>
                <a:endParaRPr lang="zh-CN" altLang="en-US" dirty="0"/>
              </a:p>
            </p:txBody>
          </p:sp>
        </mc:Choice>
        <mc:Fallback xmlns="">
          <p:sp>
            <p:nvSpPr>
              <p:cNvPr id="3" name="内容占位符 2"/>
              <p:cNvSpPr>
                <a:spLocks noGrp="1" noRot="1" noChangeAspect="1" noMove="1" noResize="1" noEditPoints="1" noAdjustHandles="1" noChangeArrowheads="1" noChangeShapeType="1" noTextEdit="1"/>
              </p:cNvSpPr>
              <p:nvPr>
                <p:ph idx="1"/>
              </p:nvPr>
            </p:nvSpPr>
            <p:spPr>
              <a:blipFill rotWithShape="0">
                <a:blip r:embed="rId3"/>
                <a:stretch>
                  <a:fillRect l="-1564" t="-1189" r="-1564" b="-476"/>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871408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anim calcmode="lin" valueType="num">
                                      <p:cBhvr additive="base">
                                        <p:cTn id="7"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anim calcmode="lin" valueType="num">
                                      <p:cBhvr additive="base">
                                        <p:cTn id="1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fade">
                                      <p:cBhvr>
                                        <p:cTn id="19" dur="1000"/>
                                        <p:tgtEl>
                                          <p:spTgt spid="3">
                                            <p:txEl>
                                              <p:pRg st="5" end="5"/>
                                            </p:txEl>
                                          </p:spTgt>
                                        </p:tgtEl>
                                      </p:cBhvr>
                                    </p:animEffect>
                                    <p:anim calcmode="lin" valueType="num">
                                      <p:cBhvr>
                                        <p:cTn id="2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Autofit/>
          </a:bodyPr>
          <a:lstStyle/>
          <a:p>
            <a:r>
              <a:rPr lang="zh-CN" altLang="en-US" sz="4000" dirty="0" smtClean="0"/>
              <a:t>具体问题</a:t>
            </a:r>
            <a:endParaRPr lang="zh-CN" altLang="en-US" sz="4000" dirty="0"/>
          </a:p>
        </p:txBody>
      </p:sp>
      <p:sp>
        <p:nvSpPr>
          <p:cNvPr id="3" name="内容占位符 2"/>
          <p:cNvSpPr>
            <a:spLocks noGrp="1"/>
          </p:cNvSpPr>
          <p:nvPr>
            <p:ph idx="1"/>
          </p:nvPr>
        </p:nvSpPr>
        <p:spPr/>
        <p:txBody>
          <a:bodyPr>
            <a:normAutofit fontScale="92500" lnSpcReduction="10000"/>
          </a:bodyPr>
          <a:lstStyle/>
          <a:p>
            <a:r>
              <a:rPr lang="zh-CN" altLang="en-US" dirty="0"/>
              <a:t>用于研发活动的仪器、设备范围</a:t>
            </a:r>
            <a:r>
              <a:rPr lang="zh-CN" altLang="en-US" dirty="0" smtClean="0"/>
              <a:t>口径</a:t>
            </a:r>
            <a:endParaRPr lang="en-US" altLang="zh-CN" dirty="0" smtClean="0"/>
          </a:p>
          <a:p>
            <a:pPr lvl="1"/>
            <a:r>
              <a:rPr lang="zh-CN" altLang="en-US" b="1" dirty="0" smtClean="0">
                <a:solidFill>
                  <a:srgbClr val="FF0000"/>
                </a:solidFill>
              </a:rPr>
              <a:t>国</a:t>
            </a:r>
            <a:r>
              <a:rPr lang="zh-CN" altLang="en-US" b="1" dirty="0">
                <a:solidFill>
                  <a:srgbClr val="FF0000"/>
                </a:solidFill>
              </a:rPr>
              <a:t>税发</a:t>
            </a:r>
            <a:r>
              <a:rPr lang="en-US" altLang="zh-CN" b="1" dirty="0">
                <a:solidFill>
                  <a:srgbClr val="FF0000"/>
                </a:solidFill>
              </a:rPr>
              <a:t>〔2008〕116</a:t>
            </a:r>
            <a:r>
              <a:rPr lang="zh-CN" altLang="en-US" b="1" dirty="0" smtClean="0">
                <a:solidFill>
                  <a:srgbClr val="FF0000"/>
                </a:solidFill>
              </a:rPr>
              <a:t>号</a:t>
            </a:r>
            <a:endParaRPr lang="en-US" altLang="zh-CN" b="1" dirty="0">
              <a:solidFill>
                <a:srgbClr val="FF0000"/>
              </a:solidFill>
            </a:endParaRPr>
          </a:p>
          <a:p>
            <a:pPr lvl="1"/>
            <a:r>
              <a:rPr lang="en-US" altLang="zh-CN" dirty="0" smtClean="0"/>
              <a:t>《</a:t>
            </a:r>
            <a:r>
              <a:rPr lang="zh-CN" altLang="en-US" dirty="0"/>
              <a:t>国家税务总局关于印发</a:t>
            </a:r>
            <a:r>
              <a:rPr lang="en-US" altLang="zh-CN" dirty="0"/>
              <a:t>&lt;</a:t>
            </a:r>
            <a:r>
              <a:rPr lang="zh-CN" altLang="en-US" dirty="0"/>
              <a:t>企业研究开发费用税前扣除管理办法（试行）</a:t>
            </a:r>
            <a:r>
              <a:rPr lang="en-US" altLang="zh-CN" dirty="0"/>
              <a:t>&gt;</a:t>
            </a:r>
            <a:r>
              <a:rPr lang="zh-CN" altLang="en-US" dirty="0"/>
              <a:t>的通知</a:t>
            </a:r>
            <a:r>
              <a:rPr lang="en-US" altLang="zh-CN" dirty="0" smtClean="0"/>
              <a:t>》</a:t>
            </a:r>
          </a:p>
          <a:p>
            <a:pPr lvl="1"/>
            <a:r>
              <a:rPr lang="zh-CN" altLang="en-US" b="1" dirty="0">
                <a:solidFill>
                  <a:srgbClr val="FF0000"/>
                </a:solidFill>
              </a:rPr>
              <a:t>国科发火</a:t>
            </a:r>
            <a:r>
              <a:rPr lang="en-US" altLang="zh-CN" b="1" dirty="0">
                <a:solidFill>
                  <a:srgbClr val="FF0000"/>
                </a:solidFill>
              </a:rPr>
              <a:t>〔2008〕362</a:t>
            </a:r>
            <a:r>
              <a:rPr lang="zh-CN" altLang="en-US" b="1" dirty="0">
                <a:solidFill>
                  <a:srgbClr val="FF0000"/>
                </a:solidFill>
              </a:rPr>
              <a:t>号</a:t>
            </a:r>
            <a:endParaRPr lang="en-US" altLang="zh-CN" b="1" dirty="0">
              <a:solidFill>
                <a:srgbClr val="FF0000"/>
              </a:solidFill>
            </a:endParaRPr>
          </a:p>
          <a:p>
            <a:pPr lvl="1"/>
            <a:r>
              <a:rPr lang="en-US" altLang="zh-CN" dirty="0" smtClean="0"/>
              <a:t>《</a:t>
            </a:r>
            <a:r>
              <a:rPr lang="zh-CN" altLang="en-US" dirty="0"/>
              <a:t>科学技术部、财政部、国家税务总局关于印发</a:t>
            </a:r>
            <a:r>
              <a:rPr lang="en-US" altLang="zh-CN" dirty="0"/>
              <a:t>&lt;</a:t>
            </a:r>
            <a:r>
              <a:rPr lang="zh-CN" altLang="en-US" dirty="0"/>
              <a:t>高新技术企业认定管理工作指引</a:t>
            </a:r>
            <a:r>
              <a:rPr lang="en-US" altLang="zh-CN" dirty="0"/>
              <a:t>&gt;</a:t>
            </a:r>
            <a:r>
              <a:rPr lang="zh-CN" altLang="en-US" dirty="0"/>
              <a:t>的通知</a:t>
            </a:r>
            <a:r>
              <a:rPr lang="en-US" altLang="zh-CN" dirty="0" smtClean="0"/>
              <a:t>》</a:t>
            </a:r>
            <a:endParaRPr lang="en-US" altLang="zh-CN" sz="2800" b="1" dirty="0" smtClean="0"/>
          </a:p>
          <a:p>
            <a:pPr lvl="1">
              <a:lnSpc>
                <a:spcPct val="90000"/>
              </a:lnSpc>
              <a:spcBef>
                <a:spcPts val="1350"/>
              </a:spcBef>
              <a:spcAft>
                <a:spcPts val="1200"/>
              </a:spcAft>
              <a:buClr>
                <a:schemeClr val="accent1">
                  <a:lumMod val="75000"/>
                </a:schemeClr>
              </a:buClr>
              <a:buSzPct val="90000"/>
              <a:buFont typeface="Wingdings" panose="05000000000000000000" pitchFamily="2" charset="2"/>
              <a:buChar char="¹"/>
            </a:pPr>
            <a:r>
              <a:rPr lang="zh-CN" altLang="en-US" sz="2800" b="1" dirty="0"/>
              <a:t>可择优执行，</a:t>
            </a:r>
            <a:r>
              <a:rPr lang="zh-CN" altLang="en-US" sz="2800" b="1" dirty="0" smtClean="0"/>
              <a:t>不可改变</a:t>
            </a:r>
            <a:endParaRPr lang="en-US" altLang="zh-CN" sz="2800" b="1" dirty="0" smtClean="0"/>
          </a:p>
          <a:p>
            <a:pPr lvl="1">
              <a:spcAft>
                <a:spcPts val="1200"/>
              </a:spcAft>
              <a:buClr>
                <a:schemeClr val="accent1">
                  <a:lumMod val="75000"/>
                </a:schemeClr>
              </a:buClr>
              <a:buSzPct val="90000"/>
            </a:pPr>
            <a:r>
              <a:rPr lang="zh-CN" altLang="en-US" dirty="0" smtClean="0"/>
              <a:t>国税发</a:t>
            </a:r>
            <a:r>
              <a:rPr lang="en-US" altLang="zh-CN" dirty="0" smtClean="0"/>
              <a:t>〔 2009〕81</a:t>
            </a:r>
            <a:r>
              <a:rPr lang="zh-CN" altLang="en-US" dirty="0" smtClean="0"/>
              <a:t>号、财税</a:t>
            </a:r>
            <a:r>
              <a:rPr lang="en-US" altLang="zh-CN" dirty="0" smtClean="0"/>
              <a:t>〔 2012〕27</a:t>
            </a:r>
            <a:r>
              <a:rPr lang="zh-CN" altLang="en-US" dirty="0" smtClean="0"/>
              <a:t>号和财税</a:t>
            </a:r>
            <a:r>
              <a:rPr lang="en-US" altLang="zh-CN" dirty="0" smtClean="0"/>
              <a:t>〔 2014〕75</a:t>
            </a:r>
            <a:r>
              <a:rPr lang="zh-CN" altLang="en-US" dirty="0" smtClean="0"/>
              <a:t>号</a:t>
            </a:r>
            <a:endParaRPr lang="en-US" altLang="zh-CN" dirty="0" smtClean="0"/>
          </a:p>
          <a:p>
            <a:pPr lvl="1">
              <a:lnSpc>
                <a:spcPct val="100000"/>
              </a:lnSpc>
              <a:spcBef>
                <a:spcPts val="1350"/>
              </a:spcBef>
              <a:spcAft>
                <a:spcPts val="1200"/>
              </a:spcAft>
              <a:buClr>
                <a:schemeClr val="accent1">
                  <a:lumMod val="75000"/>
                </a:schemeClr>
              </a:buClr>
              <a:buSzPct val="90000"/>
              <a:buFont typeface="Wingdings" panose="05000000000000000000" pitchFamily="2" charset="2"/>
              <a:buChar char="¹"/>
            </a:pPr>
            <a:r>
              <a:rPr lang="zh-CN" altLang="en-US" sz="2800" b="1" dirty="0" smtClean="0"/>
              <a:t>事后备案</a:t>
            </a:r>
            <a:r>
              <a:rPr lang="en-US" altLang="zh-CN" sz="2800" b="1" dirty="0" smtClean="0"/>
              <a:t>	</a:t>
            </a:r>
            <a:r>
              <a:rPr lang="zh-CN" altLang="en-US" sz="2800" b="1" dirty="0" smtClean="0">
                <a:hlinkClick r:id="rId3" action="ppaction://hlinkfile"/>
              </a:rPr>
              <a:t>预缴</a:t>
            </a:r>
            <a:r>
              <a:rPr lang="en-US" altLang="zh-CN" sz="2800" b="1" dirty="0" smtClean="0"/>
              <a:t>	</a:t>
            </a:r>
            <a:r>
              <a:rPr lang="zh-CN" altLang="en-US" sz="2800" b="1" dirty="0" smtClean="0">
                <a:hlinkClick r:id="rId4" action="ppaction://hlinkfile"/>
              </a:rPr>
              <a:t>年报</a:t>
            </a:r>
            <a:endParaRPr lang="en-US" altLang="zh-CN" sz="2800" b="1" dirty="0"/>
          </a:p>
        </p:txBody>
      </p:sp>
    </p:spTree>
    <p:extLst>
      <p:ext uri="{BB962C8B-B14F-4D97-AF65-F5344CB8AC3E}">
        <p14:creationId xmlns:p14="http://schemas.microsoft.com/office/powerpoint/2010/main" val="13817828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Autofit/>
          </a:bodyPr>
          <a:lstStyle/>
          <a:p>
            <a:r>
              <a:rPr lang="zh-CN" altLang="en-US" b="1" dirty="0" smtClean="0"/>
              <a:t>问：（六大行业）新购进的固定资产如何理解？</a:t>
            </a:r>
            <a:endParaRPr lang="zh-CN" altLang="en-US" b="1" dirty="0"/>
          </a:p>
          <a:p>
            <a:pPr lvl="1"/>
            <a:r>
              <a:rPr lang="zh-CN" altLang="en-US" sz="2800" dirty="0"/>
              <a:t>　　答：这里“新购进”中的“新”字，只是区别于原已购进的固定资产，不是规定非要购进全新的固定资产，即包括企业</a:t>
            </a:r>
            <a:r>
              <a:rPr lang="en-US" altLang="zh-CN" sz="2800" dirty="0"/>
              <a:t>2014</a:t>
            </a:r>
            <a:r>
              <a:rPr lang="zh-CN" altLang="en-US" sz="2800" dirty="0"/>
              <a:t>年以后购进的</a:t>
            </a:r>
            <a:r>
              <a:rPr lang="zh-CN" altLang="en-US" sz="2800" dirty="0">
                <a:solidFill>
                  <a:srgbClr val="FF0000"/>
                </a:solidFill>
              </a:rPr>
              <a:t>已使用</a:t>
            </a:r>
            <a:r>
              <a:rPr lang="zh-CN" altLang="en-US" sz="2800" dirty="0"/>
              <a:t>过的固定资产。固定资产的取得包括外购、自行建造、投资者投入、融资租入等多种方式。公告明确的“购进”是指：以</a:t>
            </a:r>
            <a:r>
              <a:rPr lang="zh-CN" altLang="en-US" sz="2800" dirty="0">
                <a:solidFill>
                  <a:srgbClr val="FF0000"/>
                </a:solidFill>
              </a:rPr>
              <a:t>货币购进</a:t>
            </a:r>
            <a:r>
              <a:rPr lang="zh-CN" altLang="en-US" sz="2800" dirty="0"/>
              <a:t>的固定资产和</a:t>
            </a:r>
            <a:r>
              <a:rPr lang="zh-CN" altLang="en-US" sz="2800" dirty="0">
                <a:solidFill>
                  <a:srgbClr val="FF0000"/>
                </a:solidFill>
              </a:rPr>
              <a:t>自行建造</a:t>
            </a:r>
            <a:r>
              <a:rPr lang="zh-CN" altLang="en-US" sz="2800" dirty="0"/>
              <a:t>的固定资产。考虑到自行建造固定资产所使用的材料实际也是购入的，因此把自行建造的固定资产也看作是“购进”的</a:t>
            </a:r>
            <a:r>
              <a:rPr lang="zh-CN" altLang="en-US" sz="2800" dirty="0" smtClean="0"/>
              <a:t>。</a:t>
            </a:r>
            <a:endParaRPr lang="zh-CN" altLang="en-US" sz="2800" dirty="0"/>
          </a:p>
        </p:txBody>
      </p:sp>
      <p:sp>
        <p:nvSpPr>
          <p:cNvPr id="6" name="标题 1"/>
          <p:cNvSpPr>
            <a:spLocks noGrp="1"/>
          </p:cNvSpPr>
          <p:nvPr>
            <p:ph type="title"/>
          </p:nvPr>
        </p:nvSpPr>
        <p:spPr/>
        <p:txBody>
          <a:bodyPr>
            <a:noAutofit/>
          </a:bodyPr>
          <a:lstStyle/>
          <a:p>
            <a:r>
              <a:rPr lang="zh-CN" altLang="en-US" sz="4000" dirty="0" smtClean="0"/>
              <a:t>具体问题</a:t>
            </a:r>
            <a:endParaRPr lang="zh-CN" altLang="en-US" sz="4000" dirty="0"/>
          </a:p>
        </p:txBody>
      </p:sp>
    </p:spTree>
    <p:extLst>
      <p:ext uri="{BB962C8B-B14F-4D97-AF65-F5344CB8AC3E}">
        <p14:creationId xmlns:p14="http://schemas.microsoft.com/office/powerpoint/2010/main" val="38453224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normAutofit/>
          </a:bodyPr>
          <a:lstStyle/>
          <a:p>
            <a:r>
              <a:rPr lang="zh-CN" altLang="en-US" b="1" dirty="0" smtClean="0"/>
              <a:t>问：（四个领域 ）新购进的固定资产如何理解？</a:t>
            </a:r>
            <a:endParaRPr lang="en-US" altLang="zh-CN" b="1" dirty="0" smtClean="0"/>
          </a:p>
          <a:p>
            <a:pPr marL="0" indent="720000">
              <a:buNone/>
            </a:pPr>
            <a:r>
              <a:rPr lang="en-US" altLang="zh-CN" dirty="0" smtClean="0"/>
              <a:t>1</a:t>
            </a:r>
            <a:r>
              <a:rPr lang="zh-CN" altLang="en-US" dirty="0"/>
              <a:t>、从购买时点上</a:t>
            </a:r>
            <a:r>
              <a:rPr lang="zh-CN" altLang="en-US" dirty="0" smtClean="0"/>
              <a:t>，</a:t>
            </a:r>
            <a:r>
              <a:rPr lang="en-US" altLang="zh-CN" dirty="0"/>
              <a:t>2015</a:t>
            </a:r>
            <a:r>
              <a:rPr lang="zh-CN" altLang="en-US" dirty="0"/>
              <a:t>年</a:t>
            </a:r>
            <a:r>
              <a:rPr lang="en-US" altLang="zh-CN" dirty="0"/>
              <a:t>1</a:t>
            </a:r>
            <a:r>
              <a:rPr lang="zh-CN" altLang="en-US" dirty="0"/>
              <a:t>月</a:t>
            </a:r>
            <a:r>
              <a:rPr lang="en-US" altLang="zh-CN" dirty="0"/>
              <a:t>1</a:t>
            </a:r>
            <a:r>
              <a:rPr lang="zh-CN" altLang="en-US" dirty="0"/>
              <a:t>日之前购买的不属于新购进</a:t>
            </a:r>
            <a:r>
              <a:rPr lang="zh-CN" altLang="en-US" dirty="0" smtClean="0"/>
              <a:t>固定资产；</a:t>
            </a:r>
            <a:endParaRPr lang="en-US" altLang="zh-CN" dirty="0" smtClean="0"/>
          </a:p>
          <a:p>
            <a:pPr marL="0" indent="720000">
              <a:buNone/>
            </a:pPr>
            <a:r>
              <a:rPr lang="en-US" altLang="zh-CN" dirty="0" smtClean="0"/>
              <a:t>2</a:t>
            </a:r>
            <a:r>
              <a:rPr lang="zh-CN" altLang="en-US" dirty="0" smtClean="0"/>
              <a:t>、无论购入的是新生产的还是使用过的固定资产，均属于“新购进”；</a:t>
            </a:r>
            <a:endParaRPr lang="en-US" altLang="zh-CN" dirty="0" smtClean="0"/>
          </a:p>
          <a:p>
            <a:pPr marL="0" indent="720000">
              <a:buNone/>
            </a:pPr>
            <a:r>
              <a:rPr lang="en-US" altLang="zh-CN" dirty="0" smtClean="0"/>
              <a:t>3</a:t>
            </a:r>
            <a:r>
              <a:rPr lang="zh-CN" altLang="en-US" dirty="0" smtClean="0"/>
              <a:t>、从</a:t>
            </a:r>
            <a:r>
              <a:rPr lang="zh-CN" altLang="en-US" dirty="0"/>
              <a:t>取得方式上</a:t>
            </a:r>
            <a:r>
              <a:rPr lang="zh-CN" altLang="en-US" dirty="0" smtClean="0"/>
              <a:t>，包括外购的和自行建造的。</a:t>
            </a:r>
            <a:endParaRPr lang="en-US" altLang="zh-CN" dirty="0" smtClean="0"/>
          </a:p>
        </p:txBody>
      </p:sp>
      <p:sp>
        <p:nvSpPr>
          <p:cNvPr id="6" name="标题 1"/>
          <p:cNvSpPr>
            <a:spLocks noGrp="1"/>
          </p:cNvSpPr>
          <p:nvPr>
            <p:ph type="title"/>
          </p:nvPr>
        </p:nvSpPr>
        <p:spPr/>
        <p:txBody>
          <a:bodyPr>
            <a:noAutofit/>
          </a:bodyPr>
          <a:lstStyle/>
          <a:p>
            <a:r>
              <a:rPr lang="zh-CN" altLang="en-US" sz="4000" dirty="0" smtClean="0"/>
              <a:t>具体问题</a:t>
            </a:r>
            <a:endParaRPr lang="zh-CN" altLang="en-US" sz="4000" dirty="0"/>
          </a:p>
        </p:txBody>
      </p:sp>
      <p:sp>
        <p:nvSpPr>
          <p:cNvPr id="2" name="圆角矩形标注 1"/>
          <p:cNvSpPr/>
          <p:nvPr/>
        </p:nvSpPr>
        <p:spPr>
          <a:xfrm>
            <a:off x="2781450" y="4869160"/>
            <a:ext cx="3158702" cy="1008112"/>
          </a:xfrm>
          <a:prstGeom prst="wedgeRoundRectCallout">
            <a:avLst>
              <a:gd name="adj1" fmla="val 32270"/>
              <a:gd name="adj2" fmla="val -95186"/>
              <a:gd name="adj3" fmla="val 16667"/>
            </a:avLst>
          </a:prstGeom>
          <a:ln/>
        </p:spPr>
        <p:style>
          <a:lnRef idx="2">
            <a:schemeClr val="dk1"/>
          </a:lnRef>
          <a:fillRef idx="1">
            <a:schemeClr val="lt1"/>
          </a:fillRef>
          <a:effectRef idx="0">
            <a:schemeClr val="dk1"/>
          </a:effectRef>
          <a:fontRef idx="minor">
            <a:schemeClr val="dk1"/>
          </a:fontRef>
        </p:style>
        <p:txBody>
          <a:bodyPr rtlCol="0" anchor="ctr"/>
          <a:lstStyle/>
          <a:p>
            <a:pPr algn="ctr"/>
            <a:r>
              <a:rPr lang="zh-CN" altLang="en-US" sz="2800" dirty="0" smtClean="0">
                <a:solidFill>
                  <a:srgbClr val="FF0000"/>
                </a:solidFill>
                <a:latin typeface="华文新魏" panose="02010800040101010101" pitchFamily="2" charset="-122"/>
                <a:ea typeface="华文新魏" panose="02010800040101010101" pitchFamily="2" charset="-122"/>
              </a:rPr>
              <a:t>排除了投资、融资租赁等其他方式！</a:t>
            </a:r>
            <a:endParaRPr lang="zh-CN" altLang="en-US" sz="2800" dirty="0">
              <a:solidFill>
                <a:srgbClr val="FF0000"/>
              </a:solidFill>
              <a:latin typeface="华文新魏" panose="02010800040101010101" pitchFamily="2" charset="-122"/>
              <a:ea typeface="华文新魏" panose="02010800040101010101" pitchFamily="2" charset="-122"/>
            </a:endParaRPr>
          </a:p>
        </p:txBody>
      </p:sp>
    </p:spTree>
    <p:extLst>
      <p:ext uri="{BB962C8B-B14F-4D97-AF65-F5344CB8AC3E}">
        <p14:creationId xmlns:p14="http://schemas.microsoft.com/office/powerpoint/2010/main" val="2923208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MH_CONTENTSID" val="362"/>
  <p:tag name="MH_SECTIONID" val="363,364,"/>
</p:tagLst>
</file>

<file path=ppt/theme/theme1.xml><?xml version="1.0" encoding="utf-8"?>
<a:theme xmlns:a="http://schemas.openxmlformats.org/drawingml/2006/main" name="A000120140530A06PPBG">
  <a:themeElements>
    <a:clrScheme name="kso_RED6">
      <a:dk1>
        <a:srgbClr val="494B4D"/>
      </a:dk1>
      <a:lt1>
        <a:srgbClr val="FFFFFF"/>
      </a:lt1>
      <a:dk2>
        <a:srgbClr val="3D3F41"/>
      </a:dk2>
      <a:lt2>
        <a:srgbClr val="FFFFFF"/>
      </a:lt2>
      <a:accent1>
        <a:srgbClr val="C94D4D"/>
      </a:accent1>
      <a:accent2>
        <a:srgbClr val="A66C65"/>
      </a:accent2>
      <a:accent3>
        <a:srgbClr val="D0A976"/>
      </a:accent3>
      <a:accent4>
        <a:srgbClr val="7EB0DA"/>
      </a:accent4>
      <a:accent5>
        <a:srgbClr val="4FA0AB"/>
      </a:accent5>
      <a:accent6>
        <a:srgbClr val="CEBB2C"/>
      </a:accent6>
      <a:hlink>
        <a:srgbClr val="00B0F0"/>
      </a:hlink>
      <a:folHlink>
        <a:srgbClr val="AFB2B4"/>
      </a:folHlink>
    </a:clrScheme>
    <a:fontScheme name="KSO主题文字">
      <a:majorFont>
        <a:latin typeface="Arial Black"/>
        <a:ea typeface="微软雅黑"/>
        <a:cs typeface=""/>
      </a:majorFont>
      <a:minorFont>
        <a:latin typeface="Arial"/>
        <a:ea typeface="微软雅黑"/>
        <a:cs typeface=""/>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txDef>
      <a:spPr>
        <a:noFill/>
      </a:spPr>
      <a:bodyPr wrap="none" rtlCol="0">
        <a:spAutoFit/>
      </a:bodyPr>
      <a:lstStyle>
        <a:defPPr>
          <a:lnSpc>
            <a:spcPct val="130000"/>
          </a:lnSpc>
          <a:defRPr sz="1400" dirty="0" smtClean="0">
            <a:latin typeface="Arial" panose="020B0604020202020204" pitchFamily="34" charset="0"/>
            <a:ea typeface="微软雅黑" panose="020B0503020204020204" pitchFamily="34" charset="-122"/>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C7EDCC"/>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
    <a:dk1>
      <a:srgbClr val="000000"/>
    </a:dk1>
    <a:lt1>
      <a:srgbClr val="FFFFFF"/>
    </a:lt1>
    <a:dk2>
      <a:srgbClr val="44546A"/>
    </a:dk2>
    <a:lt2>
      <a:srgbClr val="E7E6E6"/>
    </a:lt2>
    <a:accent1>
      <a:srgbClr val="5B9BD5"/>
    </a:accent1>
    <a:accent2>
      <a:srgbClr val="ED7D31"/>
    </a:accent2>
    <a:accent3>
      <a:srgbClr val="FFFFFF"/>
    </a:accent3>
    <a:accent4>
      <a:srgbClr val="000000"/>
    </a:accent4>
    <a:accent5>
      <a:srgbClr val="B5CBE7"/>
    </a:accent5>
    <a:accent6>
      <a:srgbClr val="D7712B"/>
    </a:accent6>
    <a:hlink>
      <a:srgbClr val="0563C1"/>
    </a:hlink>
    <a:folHlink>
      <a:srgbClr val="954F72"/>
    </a:folHlink>
  </a:clrScheme>
</a:themeOverride>
</file>

<file path=docProps/app.xml><?xml version="1.0" encoding="utf-8"?>
<Properties xmlns="http://schemas.openxmlformats.org/officeDocument/2006/extended-properties" xmlns:vt="http://schemas.openxmlformats.org/officeDocument/2006/docPropsVTypes">
  <Template>Office Theme</Template>
  <TotalTime>4888</TotalTime>
  <Words>1585</Words>
  <Application>Microsoft Office PowerPoint</Application>
  <PresentationFormat>全屏显示(4:3)</PresentationFormat>
  <Paragraphs>172</Paragraphs>
  <Slides>16</Slides>
  <Notes>14</Notes>
  <HiddenSlides>0</HiddenSlides>
  <MMClips>0</MMClips>
  <ScaleCrop>false</ScaleCrop>
  <HeadingPairs>
    <vt:vector size="6" baseType="variant">
      <vt:variant>
        <vt:lpstr>已用的字体</vt:lpstr>
      </vt:variant>
      <vt:variant>
        <vt:i4>18</vt:i4>
      </vt:variant>
      <vt:variant>
        <vt:lpstr>主题</vt:lpstr>
      </vt:variant>
      <vt:variant>
        <vt:i4>1</vt:i4>
      </vt:variant>
      <vt:variant>
        <vt:lpstr>幻灯片标题</vt:lpstr>
      </vt:variant>
      <vt:variant>
        <vt:i4>16</vt:i4>
      </vt:variant>
    </vt:vector>
  </HeadingPairs>
  <TitlesOfParts>
    <vt:vector size="35" baseType="lpstr">
      <vt:lpstr>GungsuhChe</vt:lpstr>
      <vt:lpstr>仿宋_GB2312</vt:lpstr>
      <vt:lpstr>黑体</vt:lpstr>
      <vt:lpstr>华文楷体</vt:lpstr>
      <vt:lpstr>华文新魏</vt:lpstr>
      <vt:lpstr>楷体</vt:lpstr>
      <vt:lpstr>隶书</vt:lpstr>
      <vt:lpstr>宋体</vt:lpstr>
      <vt:lpstr>微软雅黑</vt:lpstr>
      <vt:lpstr>幼圆</vt:lpstr>
      <vt:lpstr>Arial</vt:lpstr>
      <vt:lpstr>Arial Black</vt:lpstr>
      <vt:lpstr>Arial Narrow</vt:lpstr>
      <vt:lpstr>Berlin Sans FB</vt:lpstr>
      <vt:lpstr>Calibri</vt:lpstr>
      <vt:lpstr>Cambria Math</vt:lpstr>
      <vt:lpstr>Times New Roman</vt:lpstr>
      <vt:lpstr>Wingdings</vt:lpstr>
      <vt:lpstr>A000120140530A06PPBG</vt:lpstr>
      <vt:lpstr>固定资产加速折旧政策及报表填写解析</vt:lpstr>
      <vt:lpstr>固定资产加速折旧政策解析</vt:lpstr>
      <vt:lpstr>固定资产加速折旧政策解析</vt:lpstr>
      <vt:lpstr>财税〔2014〕75号、财税〔2015〕106号</vt:lpstr>
      <vt:lpstr>财税〔2014〕75号、财税〔2015〕106号</vt:lpstr>
      <vt:lpstr>具体问题</vt:lpstr>
      <vt:lpstr>具体问题</vt:lpstr>
      <vt:lpstr>具体问题</vt:lpstr>
      <vt:lpstr>具体问题</vt:lpstr>
      <vt:lpstr>具体口径</vt:lpstr>
      <vt:lpstr>具体问题</vt:lpstr>
      <vt:lpstr>具体问题</vt:lpstr>
      <vt:lpstr>具体问题</vt:lpstr>
      <vt:lpstr>具体问题</vt:lpstr>
      <vt:lpstr>具体问题</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企业研发费加计扣除政策解析</dc:title>
  <dc:creator>PC</dc:creator>
  <cp:lastModifiedBy>徐运海</cp:lastModifiedBy>
  <cp:revision>132</cp:revision>
  <dcterms:created xsi:type="dcterms:W3CDTF">2015-04-12T09:16:30Z</dcterms:created>
  <dcterms:modified xsi:type="dcterms:W3CDTF">2015-10-09T12:32:34Z</dcterms:modified>
</cp:coreProperties>
</file>